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56" r:id="rId2"/>
    <p:sldId id="301" r:id="rId3"/>
    <p:sldId id="288" r:id="rId4"/>
    <p:sldId id="316" r:id="rId5"/>
    <p:sldId id="291" r:id="rId6"/>
    <p:sldId id="327" r:id="rId7"/>
    <p:sldId id="303" r:id="rId8"/>
    <p:sldId id="318" r:id="rId9"/>
    <p:sldId id="304" r:id="rId10"/>
    <p:sldId id="305" r:id="rId11"/>
    <p:sldId id="306" r:id="rId12"/>
    <p:sldId id="307" r:id="rId13"/>
    <p:sldId id="321" r:id="rId14"/>
    <p:sldId id="322" r:id="rId15"/>
    <p:sldId id="308" r:id="rId16"/>
    <p:sldId id="324" r:id="rId17"/>
    <p:sldId id="325" r:id="rId18"/>
    <p:sldId id="315" r:id="rId19"/>
    <p:sldId id="313" r:id="rId20"/>
    <p:sldId id="314" r:id="rId21"/>
    <p:sldId id="332" r:id="rId22"/>
    <p:sldId id="334" r:id="rId23"/>
    <p:sldId id="333" r:id="rId24"/>
    <p:sldId id="331" r:id="rId25"/>
    <p:sldId id="335" r:id="rId26"/>
    <p:sldId id="330" r:id="rId27"/>
    <p:sldId id="329" r:id="rId28"/>
    <p:sldId id="295" r:id="rId29"/>
    <p:sldId id="309" r:id="rId30"/>
    <p:sldId id="292" r:id="rId31"/>
    <p:sldId id="290" r:id="rId32"/>
    <p:sldId id="29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8EA0CB"/>
    <a:srgbClr val="AB0202"/>
    <a:srgbClr val="F4F0E9"/>
    <a:srgbClr val="0431F7"/>
    <a:srgbClr val="B21A2F"/>
    <a:srgbClr val="5BCB0A"/>
    <a:srgbClr val="B36D67"/>
    <a:srgbClr val="FFFF00"/>
    <a:srgbClr val="35B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8"/>
    <p:restoredTop sz="95877"/>
  </p:normalViewPr>
  <p:slideViewPr>
    <p:cSldViewPr snapToGrid="0">
      <p:cViewPr>
        <p:scale>
          <a:sx n="87" d="100"/>
          <a:sy n="87" d="100"/>
        </p:scale>
        <p:origin x="144" y="696"/>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E5EF81-6E19-B746-AF95-604A8A745BA4}" type="doc">
      <dgm:prSet loTypeId="urn:microsoft.com/office/officeart/2005/8/layout/cycle4" loCatId="" qsTypeId="urn:microsoft.com/office/officeart/2005/8/quickstyle/simple2" qsCatId="simple" csTypeId="urn:microsoft.com/office/officeart/2005/8/colors/accent2_1" csCatId="accent2" phldr="1"/>
      <dgm:spPr/>
      <dgm:t>
        <a:bodyPr/>
        <a:lstStyle/>
        <a:p>
          <a:endParaRPr lang="en-GB"/>
        </a:p>
      </dgm:t>
    </dgm:pt>
    <dgm:pt modelId="{C92A2B13-7033-3841-B42B-14D11D2C5965}">
      <dgm:prSet phldrT="[Text]"/>
      <dgm:spPr/>
      <dgm:t>
        <a:bodyPr/>
        <a:lstStyle/>
        <a:p>
          <a:pPr>
            <a:buNone/>
          </a:pPr>
          <a:r>
            <a:rPr lang="en-AU" b="1" i="0" u="none" dirty="0">
              <a:latin typeface="Arial" panose="020B0604020202020204" pitchFamily="34" charset="0"/>
              <a:cs typeface="Arial" panose="020B0604020202020204" pitchFamily="34" charset="0"/>
            </a:rPr>
            <a:t>Evaluating Member Benefits</a:t>
          </a:r>
          <a:endParaRPr lang="en-GB" b="1" dirty="0">
            <a:latin typeface="Arial" panose="020B0604020202020204" pitchFamily="34" charset="0"/>
            <a:cs typeface="Arial" panose="020B0604020202020204" pitchFamily="34" charset="0"/>
          </a:endParaRPr>
        </a:p>
      </dgm:t>
    </dgm:pt>
    <dgm:pt modelId="{B15FB9E5-763F-A344-A0F6-CA67E3D52247}" type="parTrans" cxnId="{20B4546C-7CA0-B949-80AD-F98B466656F3}">
      <dgm:prSet/>
      <dgm:spPr/>
      <dgm:t>
        <a:bodyPr/>
        <a:lstStyle/>
        <a:p>
          <a:endParaRPr lang="en-GB"/>
        </a:p>
      </dgm:t>
    </dgm:pt>
    <dgm:pt modelId="{539A5C88-962B-3B4E-88E6-D3AF73286549}" type="sibTrans" cxnId="{20B4546C-7CA0-B949-80AD-F98B466656F3}">
      <dgm:prSet/>
      <dgm:spPr/>
      <dgm:t>
        <a:bodyPr/>
        <a:lstStyle/>
        <a:p>
          <a:endParaRPr lang="en-GB"/>
        </a:p>
      </dgm:t>
    </dgm:pt>
    <dgm:pt modelId="{9D44F675-C2C5-1645-969E-EE215C727B5B}">
      <dgm:prSet phldrT="[Text]"/>
      <dgm:spPr/>
      <dgm:t>
        <a:bodyPr/>
        <a:lstStyle/>
        <a:p>
          <a:pPr>
            <a:buNone/>
          </a:pPr>
          <a:r>
            <a:rPr lang="en-US" b="1" dirty="0">
              <a:effectLst/>
              <a:latin typeface="Arial" panose="020B0604020202020204" pitchFamily="34" charset="0"/>
              <a:cs typeface="Arial" panose="020B0604020202020204" pitchFamily="34" charset="0"/>
            </a:rPr>
            <a:t>Pricing Strategy Insights</a:t>
          </a:r>
          <a:endParaRPr lang="en-GB" dirty="0">
            <a:latin typeface="Arial" panose="020B0604020202020204" pitchFamily="34" charset="0"/>
            <a:cs typeface="Arial" panose="020B0604020202020204" pitchFamily="34" charset="0"/>
          </a:endParaRPr>
        </a:p>
      </dgm:t>
    </dgm:pt>
    <dgm:pt modelId="{BC181812-D8B0-4749-98D7-FADF9679900B}" type="parTrans" cxnId="{33DBA421-170E-5048-AF1E-E454A30452D8}">
      <dgm:prSet/>
      <dgm:spPr/>
      <dgm:t>
        <a:bodyPr/>
        <a:lstStyle/>
        <a:p>
          <a:endParaRPr lang="en-GB"/>
        </a:p>
      </dgm:t>
    </dgm:pt>
    <dgm:pt modelId="{863C748C-183B-EF46-AC85-418051D1E380}" type="sibTrans" cxnId="{33DBA421-170E-5048-AF1E-E454A30452D8}">
      <dgm:prSet/>
      <dgm:spPr/>
      <dgm:t>
        <a:bodyPr/>
        <a:lstStyle/>
        <a:p>
          <a:endParaRPr lang="en-GB"/>
        </a:p>
      </dgm:t>
    </dgm:pt>
    <dgm:pt modelId="{32163AC5-A7F5-CD45-8F25-A7E3667A5A91}">
      <dgm:prSet phldrT="[Text]"/>
      <dgm:spPr/>
      <dgm:t>
        <a:bodyPr/>
        <a:lstStyle/>
        <a:p>
          <a:pPr>
            <a:buNone/>
          </a:pPr>
          <a:r>
            <a:rPr lang="en-AU" b="1" i="0" u="none" dirty="0">
              <a:latin typeface="Arial" panose="020B0604020202020204" pitchFamily="34" charset="0"/>
              <a:cs typeface="Arial" panose="020B0604020202020204" pitchFamily="34" charset="0"/>
            </a:rPr>
            <a:t>Understanding Membership Category</a:t>
          </a:r>
          <a:endParaRPr lang="en-GB" b="1" dirty="0">
            <a:latin typeface="Arial" panose="020B0604020202020204" pitchFamily="34" charset="0"/>
            <a:cs typeface="Arial" panose="020B0604020202020204" pitchFamily="34" charset="0"/>
          </a:endParaRPr>
        </a:p>
      </dgm:t>
    </dgm:pt>
    <dgm:pt modelId="{91B6D841-252F-064F-9B5E-B872FB10FA32}" type="parTrans" cxnId="{A446C6F8-C64C-FB40-B19A-78BEFCDF5C82}">
      <dgm:prSet/>
      <dgm:spPr/>
      <dgm:t>
        <a:bodyPr/>
        <a:lstStyle/>
        <a:p>
          <a:endParaRPr lang="en-GB"/>
        </a:p>
      </dgm:t>
    </dgm:pt>
    <dgm:pt modelId="{8837B3F9-B3CB-DA41-B263-B4607E00A803}" type="sibTrans" cxnId="{A446C6F8-C64C-FB40-B19A-78BEFCDF5C82}">
      <dgm:prSet/>
      <dgm:spPr/>
      <dgm:t>
        <a:bodyPr/>
        <a:lstStyle/>
        <a:p>
          <a:endParaRPr lang="en-GB"/>
        </a:p>
      </dgm:t>
    </dgm:pt>
    <dgm:pt modelId="{6CC8B02B-9B1B-C04D-A68E-03FE72B1B456}">
      <dgm:prSet phldrT="[Text]"/>
      <dgm:spPr/>
      <dgm:t>
        <a:bodyPr/>
        <a:lstStyle/>
        <a:p>
          <a:r>
            <a:rPr lang="en-AU" b="1" i="0" u="none" dirty="0">
              <a:latin typeface="Arial" panose="020B0604020202020204" pitchFamily="34" charset="0"/>
              <a:cs typeface="Arial" panose="020B0604020202020204" pitchFamily="34" charset="0"/>
            </a:rPr>
            <a:t>Assessing </a:t>
          </a:r>
          <a:r>
            <a:rPr lang="en-GB" b="1" i="0" u="none" dirty="0">
              <a:latin typeface="Arial" panose="020B0604020202020204" pitchFamily="34" charset="0"/>
              <a:cs typeface="Arial" panose="020B0604020202020204" pitchFamily="34" charset="0"/>
            </a:rPr>
            <a:t>the </a:t>
          </a:r>
          <a:r>
            <a:rPr lang="en-AU" b="1" i="0" u="none" dirty="0">
              <a:latin typeface="Arial" panose="020B0604020202020204" pitchFamily="34" charset="0"/>
              <a:cs typeface="Arial" panose="020B0604020202020204" pitchFamily="34" charset="0"/>
            </a:rPr>
            <a:t>Value and Impact of Current Member Benefits</a:t>
          </a:r>
          <a:endParaRPr lang="en-GB" dirty="0">
            <a:latin typeface="Arial" panose="020B0604020202020204" pitchFamily="34" charset="0"/>
            <a:cs typeface="Arial" panose="020B0604020202020204" pitchFamily="34" charset="0"/>
          </a:endParaRPr>
        </a:p>
      </dgm:t>
    </dgm:pt>
    <dgm:pt modelId="{CAD184CE-3123-CC4B-BEE1-AAEF99CF52FA}" type="parTrans" cxnId="{91131AE0-0A1C-BF43-A13D-A9ACF3C3AC1A}">
      <dgm:prSet/>
      <dgm:spPr/>
      <dgm:t>
        <a:bodyPr/>
        <a:lstStyle/>
        <a:p>
          <a:endParaRPr lang="en-GB"/>
        </a:p>
      </dgm:t>
    </dgm:pt>
    <dgm:pt modelId="{97EBEBFF-4FBD-0F4E-AF11-F1E23C3DED62}" type="sibTrans" cxnId="{91131AE0-0A1C-BF43-A13D-A9ACF3C3AC1A}">
      <dgm:prSet/>
      <dgm:spPr/>
      <dgm:t>
        <a:bodyPr/>
        <a:lstStyle/>
        <a:p>
          <a:endParaRPr lang="en-GB"/>
        </a:p>
      </dgm:t>
    </dgm:pt>
    <dgm:pt modelId="{EC9501DB-3B28-E748-BEA8-77BCC59D18B6}">
      <dgm:prSet phldrT="[Text]"/>
      <dgm:spPr/>
      <dgm:t>
        <a:bodyPr/>
        <a:lstStyle/>
        <a:p>
          <a:r>
            <a:rPr lang="en-AU" b="1" i="0" u="none" dirty="0">
              <a:latin typeface="Arial" panose="020B0604020202020204" pitchFamily="34" charset="0"/>
              <a:cs typeface="Arial" panose="020B0604020202020204" pitchFamily="34" charset="0"/>
            </a:rPr>
            <a:t>Developing Insights for Optimized Membership Pricing Strategy</a:t>
          </a:r>
          <a:endParaRPr lang="en-GB" dirty="0">
            <a:latin typeface="Arial" panose="020B0604020202020204" pitchFamily="34" charset="0"/>
            <a:cs typeface="Arial" panose="020B0604020202020204" pitchFamily="34" charset="0"/>
          </a:endParaRPr>
        </a:p>
      </dgm:t>
    </dgm:pt>
    <dgm:pt modelId="{254D20F4-F580-E944-9F79-FFFE5B4F1D03}" type="parTrans" cxnId="{509304DE-492D-FC44-A61B-973306101E7D}">
      <dgm:prSet/>
      <dgm:spPr/>
      <dgm:t>
        <a:bodyPr/>
        <a:lstStyle/>
        <a:p>
          <a:endParaRPr lang="en-GB"/>
        </a:p>
      </dgm:t>
    </dgm:pt>
    <dgm:pt modelId="{29A655B2-7D7F-324E-B877-8A4F42B5DBF2}" type="sibTrans" cxnId="{509304DE-492D-FC44-A61B-973306101E7D}">
      <dgm:prSet/>
      <dgm:spPr/>
      <dgm:t>
        <a:bodyPr/>
        <a:lstStyle/>
        <a:p>
          <a:endParaRPr lang="en-GB"/>
        </a:p>
      </dgm:t>
    </dgm:pt>
    <dgm:pt modelId="{EA4755B9-FB7A-CD40-989A-1C2239B15E9C}">
      <dgm:prSet phldrT="[Text]"/>
      <dgm:spPr/>
      <dgm:t>
        <a:bodyPr/>
        <a:lstStyle/>
        <a:p>
          <a:r>
            <a:rPr lang="en-AU" b="1" i="0" u="none" dirty="0">
              <a:latin typeface="Arial" panose="020B0604020202020204" pitchFamily="34" charset="0"/>
              <a:cs typeface="Arial" panose="020B0604020202020204" pitchFamily="34" charset="0"/>
            </a:rPr>
            <a:t>Analysing Membership Categories to Enhance Segmentation</a:t>
          </a:r>
          <a:endParaRPr lang="en-GB" b="1" dirty="0">
            <a:latin typeface="Arial" panose="020B0604020202020204" pitchFamily="34" charset="0"/>
            <a:cs typeface="Arial" panose="020B0604020202020204" pitchFamily="34" charset="0"/>
          </a:endParaRPr>
        </a:p>
      </dgm:t>
    </dgm:pt>
    <dgm:pt modelId="{D0AD8974-6FD3-7643-8E5F-344D93C71131}" type="parTrans" cxnId="{F043438B-0753-0744-B0E6-9889F21696D7}">
      <dgm:prSet/>
      <dgm:spPr/>
      <dgm:t>
        <a:bodyPr/>
        <a:lstStyle/>
        <a:p>
          <a:endParaRPr lang="en-GB"/>
        </a:p>
      </dgm:t>
    </dgm:pt>
    <dgm:pt modelId="{20D3C4B7-8839-554A-98D3-C46631780A9F}" type="sibTrans" cxnId="{F043438B-0753-0744-B0E6-9889F21696D7}">
      <dgm:prSet/>
      <dgm:spPr/>
      <dgm:t>
        <a:bodyPr/>
        <a:lstStyle/>
        <a:p>
          <a:endParaRPr lang="en-GB"/>
        </a:p>
      </dgm:t>
    </dgm:pt>
    <dgm:pt modelId="{91C4D616-B53B-D745-8F38-27C0193CA9C2}">
      <dgm:prSet phldrT="[Text]"/>
      <dgm:spPr/>
      <dgm:t>
        <a:bodyPr/>
        <a:lstStyle/>
        <a:p>
          <a:pPr>
            <a:buNone/>
          </a:pPr>
          <a:r>
            <a:rPr lang="en-AU" b="1" i="0" u="none" dirty="0">
              <a:latin typeface="Arial" panose="020B0604020202020204" pitchFamily="34" charset="0"/>
              <a:cs typeface="Arial" panose="020B0604020202020204" pitchFamily="34" charset="0"/>
            </a:rPr>
            <a:t>Activities Experience</a:t>
          </a:r>
          <a:endParaRPr lang="en-GB" b="1" dirty="0">
            <a:latin typeface="Arial" panose="020B0604020202020204" pitchFamily="34" charset="0"/>
            <a:cs typeface="Arial" panose="020B0604020202020204" pitchFamily="34" charset="0"/>
          </a:endParaRPr>
        </a:p>
      </dgm:t>
    </dgm:pt>
    <dgm:pt modelId="{5227DC17-ED42-4747-8A1B-B2148D1C4BC5}" type="parTrans" cxnId="{70F37003-788C-544F-B71A-E86192816715}">
      <dgm:prSet/>
      <dgm:spPr/>
      <dgm:t>
        <a:bodyPr/>
        <a:lstStyle/>
        <a:p>
          <a:endParaRPr lang="en-GB"/>
        </a:p>
      </dgm:t>
    </dgm:pt>
    <dgm:pt modelId="{BDCF0EFD-F8D6-F54C-B001-E72FE97506FB}" type="sibTrans" cxnId="{70F37003-788C-544F-B71A-E86192816715}">
      <dgm:prSet/>
      <dgm:spPr/>
      <dgm:t>
        <a:bodyPr/>
        <a:lstStyle/>
        <a:p>
          <a:endParaRPr lang="en-GB"/>
        </a:p>
      </dgm:t>
    </dgm:pt>
    <dgm:pt modelId="{1FC6671A-144B-A649-949D-D1088B2E2C16}">
      <dgm:prSet phldrT="[Text]"/>
      <dgm:spPr/>
      <dgm:t>
        <a:bodyPr/>
        <a:lstStyle/>
        <a:p>
          <a:r>
            <a:rPr lang="en-AU" b="1" i="0" u="none" dirty="0">
              <a:latin typeface="Arial" panose="020B0604020202020204" pitchFamily="34" charset="0"/>
              <a:cs typeface="Arial" panose="020B0604020202020204" pitchFamily="34" charset="0"/>
            </a:rPr>
            <a:t>Evaluating and Enhancing Member Activities Engagement</a:t>
          </a:r>
          <a:endParaRPr lang="en-GB" b="1" dirty="0">
            <a:latin typeface="Arial" panose="020B0604020202020204" pitchFamily="34" charset="0"/>
            <a:cs typeface="Arial" panose="020B0604020202020204" pitchFamily="34" charset="0"/>
          </a:endParaRPr>
        </a:p>
      </dgm:t>
    </dgm:pt>
    <dgm:pt modelId="{E678AEC6-D7A4-FE4B-90C0-279D3B0B2BC3}" type="parTrans" cxnId="{FED67144-4F04-C944-A5B6-8D9418F409ED}">
      <dgm:prSet/>
      <dgm:spPr/>
      <dgm:t>
        <a:bodyPr/>
        <a:lstStyle/>
        <a:p>
          <a:endParaRPr lang="en-GB"/>
        </a:p>
      </dgm:t>
    </dgm:pt>
    <dgm:pt modelId="{F54EE784-E973-8E49-97CD-35C18EE5BBAB}" type="sibTrans" cxnId="{FED67144-4F04-C944-A5B6-8D9418F409ED}">
      <dgm:prSet/>
      <dgm:spPr/>
      <dgm:t>
        <a:bodyPr/>
        <a:lstStyle/>
        <a:p>
          <a:endParaRPr lang="en-GB"/>
        </a:p>
      </dgm:t>
    </dgm:pt>
    <dgm:pt modelId="{CC332639-3C4C-1646-B3B6-E0F80E2F2B1C}" type="pres">
      <dgm:prSet presAssocID="{5CE5EF81-6E19-B746-AF95-604A8A745BA4}" presName="cycleMatrixDiagram" presStyleCnt="0">
        <dgm:presLayoutVars>
          <dgm:chMax val="1"/>
          <dgm:dir/>
          <dgm:animLvl val="lvl"/>
          <dgm:resizeHandles val="exact"/>
        </dgm:presLayoutVars>
      </dgm:prSet>
      <dgm:spPr/>
    </dgm:pt>
    <dgm:pt modelId="{772D32FF-B892-BE47-B818-FD00CCDC2648}" type="pres">
      <dgm:prSet presAssocID="{5CE5EF81-6E19-B746-AF95-604A8A745BA4}" presName="children" presStyleCnt="0"/>
      <dgm:spPr/>
    </dgm:pt>
    <dgm:pt modelId="{EBF79D6E-7F13-A442-8144-E1C57A240336}" type="pres">
      <dgm:prSet presAssocID="{5CE5EF81-6E19-B746-AF95-604A8A745BA4}" presName="child1group" presStyleCnt="0"/>
      <dgm:spPr/>
    </dgm:pt>
    <dgm:pt modelId="{7F147151-AF7D-AA44-B982-51EB8F292F6A}" type="pres">
      <dgm:prSet presAssocID="{5CE5EF81-6E19-B746-AF95-604A8A745BA4}" presName="child1" presStyleLbl="bgAcc1" presStyleIdx="0" presStyleCnt="4"/>
      <dgm:spPr/>
    </dgm:pt>
    <dgm:pt modelId="{F3C64222-18F8-C44F-B5D5-7722AFD2615C}" type="pres">
      <dgm:prSet presAssocID="{5CE5EF81-6E19-B746-AF95-604A8A745BA4}" presName="child1Text" presStyleLbl="bgAcc1" presStyleIdx="0" presStyleCnt="4">
        <dgm:presLayoutVars>
          <dgm:bulletEnabled val="1"/>
        </dgm:presLayoutVars>
      </dgm:prSet>
      <dgm:spPr/>
    </dgm:pt>
    <dgm:pt modelId="{ABD3AA0F-34B4-5946-AA76-833A78DDD320}" type="pres">
      <dgm:prSet presAssocID="{5CE5EF81-6E19-B746-AF95-604A8A745BA4}" presName="child2group" presStyleCnt="0"/>
      <dgm:spPr/>
    </dgm:pt>
    <dgm:pt modelId="{33CC65B4-5859-1546-AB34-3684A76EAE09}" type="pres">
      <dgm:prSet presAssocID="{5CE5EF81-6E19-B746-AF95-604A8A745BA4}" presName="child2" presStyleLbl="bgAcc1" presStyleIdx="1" presStyleCnt="4"/>
      <dgm:spPr/>
    </dgm:pt>
    <dgm:pt modelId="{34EC54CC-D9CE-2343-868F-47A028BB7E30}" type="pres">
      <dgm:prSet presAssocID="{5CE5EF81-6E19-B746-AF95-604A8A745BA4}" presName="child2Text" presStyleLbl="bgAcc1" presStyleIdx="1" presStyleCnt="4">
        <dgm:presLayoutVars>
          <dgm:bulletEnabled val="1"/>
        </dgm:presLayoutVars>
      </dgm:prSet>
      <dgm:spPr/>
    </dgm:pt>
    <dgm:pt modelId="{3E1DC03C-88FF-6A48-A13C-3A63A69E7E37}" type="pres">
      <dgm:prSet presAssocID="{5CE5EF81-6E19-B746-AF95-604A8A745BA4}" presName="child3group" presStyleCnt="0"/>
      <dgm:spPr/>
    </dgm:pt>
    <dgm:pt modelId="{84D6AED5-F992-7C48-B43D-7D1E14B96826}" type="pres">
      <dgm:prSet presAssocID="{5CE5EF81-6E19-B746-AF95-604A8A745BA4}" presName="child3" presStyleLbl="bgAcc1" presStyleIdx="2" presStyleCnt="4"/>
      <dgm:spPr/>
    </dgm:pt>
    <dgm:pt modelId="{2AC7B4AC-63EB-C34C-81DC-D593AA2DB26A}" type="pres">
      <dgm:prSet presAssocID="{5CE5EF81-6E19-B746-AF95-604A8A745BA4}" presName="child3Text" presStyleLbl="bgAcc1" presStyleIdx="2" presStyleCnt="4">
        <dgm:presLayoutVars>
          <dgm:bulletEnabled val="1"/>
        </dgm:presLayoutVars>
      </dgm:prSet>
      <dgm:spPr/>
    </dgm:pt>
    <dgm:pt modelId="{3478D029-563A-ED47-994D-F19689A38D72}" type="pres">
      <dgm:prSet presAssocID="{5CE5EF81-6E19-B746-AF95-604A8A745BA4}" presName="child4group" presStyleCnt="0"/>
      <dgm:spPr/>
    </dgm:pt>
    <dgm:pt modelId="{408C9EFA-0F69-954F-8BF4-ACDB4F89C285}" type="pres">
      <dgm:prSet presAssocID="{5CE5EF81-6E19-B746-AF95-604A8A745BA4}" presName="child4" presStyleLbl="bgAcc1" presStyleIdx="3" presStyleCnt="4"/>
      <dgm:spPr/>
    </dgm:pt>
    <dgm:pt modelId="{1F6F5235-6486-E04B-97C6-E14957353F27}" type="pres">
      <dgm:prSet presAssocID="{5CE5EF81-6E19-B746-AF95-604A8A745BA4}" presName="child4Text" presStyleLbl="bgAcc1" presStyleIdx="3" presStyleCnt="4">
        <dgm:presLayoutVars>
          <dgm:bulletEnabled val="1"/>
        </dgm:presLayoutVars>
      </dgm:prSet>
      <dgm:spPr/>
    </dgm:pt>
    <dgm:pt modelId="{1393FBB8-BCAB-EB40-A7FB-65480F2D1D5E}" type="pres">
      <dgm:prSet presAssocID="{5CE5EF81-6E19-B746-AF95-604A8A745BA4}" presName="childPlaceholder" presStyleCnt="0"/>
      <dgm:spPr/>
    </dgm:pt>
    <dgm:pt modelId="{009CD6D3-1B31-714C-A8CE-26CAE58EB769}" type="pres">
      <dgm:prSet presAssocID="{5CE5EF81-6E19-B746-AF95-604A8A745BA4}" presName="circle" presStyleCnt="0"/>
      <dgm:spPr/>
    </dgm:pt>
    <dgm:pt modelId="{8B67C821-4A05-204A-89E0-A2C4A6692216}" type="pres">
      <dgm:prSet presAssocID="{5CE5EF81-6E19-B746-AF95-604A8A745BA4}" presName="quadrant1" presStyleLbl="node1" presStyleIdx="0" presStyleCnt="4">
        <dgm:presLayoutVars>
          <dgm:chMax val="1"/>
          <dgm:bulletEnabled val="1"/>
        </dgm:presLayoutVars>
      </dgm:prSet>
      <dgm:spPr/>
    </dgm:pt>
    <dgm:pt modelId="{355C3BFE-4D12-1847-8728-41C097926F2C}" type="pres">
      <dgm:prSet presAssocID="{5CE5EF81-6E19-B746-AF95-604A8A745BA4}" presName="quadrant2" presStyleLbl="node1" presStyleIdx="1" presStyleCnt="4">
        <dgm:presLayoutVars>
          <dgm:chMax val="1"/>
          <dgm:bulletEnabled val="1"/>
        </dgm:presLayoutVars>
      </dgm:prSet>
      <dgm:spPr/>
    </dgm:pt>
    <dgm:pt modelId="{7E612743-A539-8844-B733-91A5637D6C7D}" type="pres">
      <dgm:prSet presAssocID="{5CE5EF81-6E19-B746-AF95-604A8A745BA4}" presName="quadrant3" presStyleLbl="node1" presStyleIdx="2" presStyleCnt="4">
        <dgm:presLayoutVars>
          <dgm:chMax val="1"/>
          <dgm:bulletEnabled val="1"/>
        </dgm:presLayoutVars>
      </dgm:prSet>
      <dgm:spPr/>
    </dgm:pt>
    <dgm:pt modelId="{2838FBC4-4B53-DA4D-8378-CFFD615B2537}" type="pres">
      <dgm:prSet presAssocID="{5CE5EF81-6E19-B746-AF95-604A8A745BA4}" presName="quadrant4" presStyleLbl="node1" presStyleIdx="3" presStyleCnt="4">
        <dgm:presLayoutVars>
          <dgm:chMax val="1"/>
          <dgm:bulletEnabled val="1"/>
        </dgm:presLayoutVars>
      </dgm:prSet>
      <dgm:spPr/>
    </dgm:pt>
    <dgm:pt modelId="{9A5B8EF1-D5F2-AC48-A40A-41CDA7A7FCFC}" type="pres">
      <dgm:prSet presAssocID="{5CE5EF81-6E19-B746-AF95-604A8A745BA4}" presName="quadrantPlaceholder" presStyleCnt="0"/>
      <dgm:spPr/>
    </dgm:pt>
    <dgm:pt modelId="{D84A7B35-CCEA-D944-81DA-53E81DB1850C}" type="pres">
      <dgm:prSet presAssocID="{5CE5EF81-6E19-B746-AF95-604A8A745BA4}" presName="center1" presStyleLbl="fgShp" presStyleIdx="0" presStyleCnt="2"/>
      <dgm:spPr/>
    </dgm:pt>
    <dgm:pt modelId="{41C368A0-4EFE-D145-B083-A51893BF90EE}" type="pres">
      <dgm:prSet presAssocID="{5CE5EF81-6E19-B746-AF95-604A8A745BA4}" presName="center2" presStyleLbl="fgShp" presStyleIdx="1" presStyleCnt="2"/>
      <dgm:spPr/>
    </dgm:pt>
  </dgm:ptLst>
  <dgm:cxnLst>
    <dgm:cxn modelId="{70F37003-788C-544F-B71A-E86192816715}" srcId="{5CE5EF81-6E19-B746-AF95-604A8A745BA4}" destId="{91C4D616-B53B-D745-8F38-27C0193CA9C2}" srcOrd="3" destOrd="0" parTransId="{5227DC17-ED42-4747-8A1B-B2148D1C4BC5}" sibTransId="{BDCF0EFD-F8D6-F54C-B001-E72FE97506FB}"/>
    <dgm:cxn modelId="{33DBA421-170E-5048-AF1E-E454A30452D8}" srcId="{5CE5EF81-6E19-B746-AF95-604A8A745BA4}" destId="{9D44F675-C2C5-1645-969E-EE215C727B5B}" srcOrd="2" destOrd="0" parTransId="{BC181812-D8B0-4749-98D7-FADF9679900B}" sibTransId="{863C748C-183B-EF46-AC85-418051D1E380}"/>
    <dgm:cxn modelId="{DA7EB42C-DB6F-C140-8FFD-3CC4BDB02124}" type="presOf" srcId="{C92A2B13-7033-3841-B42B-14D11D2C5965}" destId="{355C3BFE-4D12-1847-8728-41C097926F2C}" srcOrd="0" destOrd="0" presId="urn:microsoft.com/office/officeart/2005/8/layout/cycle4"/>
    <dgm:cxn modelId="{AE2BA631-4B6B-AD46-A022-5B3972DCDC07}" type="presOf" srcId="{32163AC5-A7F5-CD45-8F25-A7E3667A5A91}" destId="{8B67C821-4A05-204A-89E0-A2C4A6692216}" srcOrd="0" destOrd="0" presId="urn:microsoft.com/office/officeart/2005/8/layout/cycle4"/>
    <dgm:cxn modelId="{9CF00C42-BA6B-7F42-878D-63380C4B29CD}" type="presOf" srcId="{91C4D616-B53B-D745-8F38-27C0193CA9C2}" destId="{2838FBC4-4B53-DA4D-8378-CFFD615B2537}" srcOrd="0" destOrd="0" presId="urn:microsoft.com/office/officeart/2005/8/layout/cycle4"/>
    <dgm:cxn modelId="{FED67144-4F04-C944-A5B6-8D9418F409ED}" srcId="{91C4D616-B53B-D745-8F38-27C0193CA9C2}" destId="{1FC6671A-144B-A649-949D-D1088B2E2C16}" srcOrd="0" destOrd="0" parTransId="{E678AEC6-D7A4-FE4B-90C0-279D3B0B2BC3}" sibTransId="{F54EE784-E973-8E49-97CD-35C18EE5BBAB}"/>
    <dgm:cxn modelId="{0D820161-CC77-094E-8281-35AA81040313}" type="presOf" srcId="{EA4755B9-FB7A-CD40-989A-1C2239B15E9C}" destId="{F3C64222-18F8-C44F-B5D5-7722AFD2615C}" srcOrd="1" destOrd="0" presId="urn:microsoft.com/office/officeart/2005/8/layout/cycle4"/>
    <dgm:cxn modelId="{5847B86B-3189-7943-93CB-B33E56114131}" type="presOf" srcId="{6CC8B02B-9B1B-C04D-A68E-03FE72B1B456}" destId="{33CC65B4-5859-1546-AB34-3684A76EAE09}" srcOrd="0" destOrd="0" presId="urn:microsoft.com/office/officeart/2005/8/layout/cycle4"/>
    <dgm:cxn modelId="{20B4546C-7CA0-B949-80AD-F98B466656F3}" srcId="{5CE5EF81-6E19-B746-AF95-604A8A745BA4}" destId="{C92A2B13-7033-3841-B42B-14D11D2C5965}" srcOrd="1" destOrd="0" parTransId="{B15FB9E5-763F-A344-A0F6-CA67E3D52247}" sibTransId="{539A5C88-962B-3B4E-88E6-D3AF73286549}"/>
    <dgm:cxn modelId="{0227347A-B90F-F147-A1FD-F1708CC86456}" type="presOf" srcId="{1FC6671A-144B-A649-949D-D1088B2E2C16}" destId="{1F6F5235-6486-E04B-97C6-E14957353F27}" srcOrd="1" destOrd="0" presId="urn:microsoft.com/office/officeart/2005/8/layout/cycle4"/>
    <dgm:cxn modelId="{F043438B-0753-0744-B0E6-9889F21696D7}" srcId="{32163AC5-A7F5-CD45-8F25-A7E3667A5A91}" destId="{EA4755B9-FB7A-CD40-989A-1C2239B15E9C}" srcOrd="0" destOrd="0" parTransId="{D0AD8974-6FD3-7643-8E5F-344D93C71131}" sibTransId="{20D3C4B7-8839-554A-98D3-C46631780A9F}"/>
    <dgm:cxn modelId="{D1E22B94-6D6B-6245-99C8-0E0EC8D7FF7A}" type="presOf" srcId="{6CC8B02B-9B1B-C04D-A68E-03FE72B1B456}" destId="{34EC54CC-D9CE-2343-868F-47A028BB7E30}" srcOrd="1" destOrd="0" presId="urn:microsoft.com/office/officeart/2005/8/layout/cycle4"/>
    <dgm:cxn modelId="{FADA2B95-F4E0-C740-854A-3C6E674131A1}" type="presOf" srcId="{EC9501DB-3B28-E748-BEA8-77BCC59D18B6}" destId="{84D6AED5-F992-7C48-B43D-7D1E14B96826}" srcOrd="0" destOrd="0" presId="urn:microsoft.com/office/officeart/2005/8/layout/cycle4"/>
    <dgm:cxn modelId="{CEB39497-24FD-7446-A1CF-48CB2BFE438B}" type="presOf" srcId="{EC9501DB-3B28-E748-BEA8-77BCC59D18B6}" destId="{2AC7B4AC-63EB-C34C-81DC-D593AA2DB26A}" srcOrd="1" destOrd="0" presId="urn:microsoft.com/office/officeart/2005/8/layout/cycle4"/>
    <dgm:cxn modelId="{705B5BA7-00D4-CD47-AFBE-4639C9B72109}" type="presOf" srcId="{EA4755B9-FB7A-CD40-989A-1C2239B15E9C}" destId="{7F147151-AF7D-AA44-B982-51EB8F292F6A}" srcOrd="0" destOrd="0" presId="urn:microsoft.com/office/officeart/2005/8/layout/cycle4"/>
    <dgm:cxn modelId="{509304DE-492D-FC44-A61B-973306101E7D}" srcId="{9D44F675-C2C5-1645-969E-EE215C727B5B}" destId="{EC9501DB-3B28-E748-BEA8-77BCC59D18B6}" srcOrd="0" destOrd="0" parTransId="{254D20F4-F580-E944-9F79-FFFE5B4F1D03}" sibTransId="{29A655B2-7D7F-324E-B877-8A4F42B5DBF2}"/>
    <dgm:cxn modelId="{91131AE0-0A1C-BF43-A13D-A9ACF3C3AC1A}" srcId="{C92A2B13-7033-3841-B42B-14D11D2C5965}" destId="{6CC8B02B-9B1B-C04D-A68E-03FE72B1B456}" srcOrd="0" destOrd="0" parTransId="{CAD184CE-3123-CC4B-BEE1-AAEF99CF52FA}" sibTransId="{97EBEBFF-4FBD-0F4E-AF11-F1E23C3DED62}"/>
    <dgm:cxn modelId="{C9A6FDE0-6860-1543-98D6-CB08081B709C}" type="presOf" srcId="{9D44F675-C2C5-1645-969E-EE215C727B5B}" destId="{7E612743-A539-8844-B733-91A5637D6C7D}" srcOrd="0" destOrd="0" presId="urn:microsoft.com/office/officeart/2005/8/layout/cycle4"/>
    <dgm:cxn modelId="{D3148EEB-1794-F64B-85A3-3B023AC5DA31}" type="presOf" srcId="{5CE5EF81-6E19-B746-AF95-604A8A745BA4}" destId="{CC332639-3C4C-1646-B3B6-E0F80E2F2B1C}" srcOrd="0" destOrd="0" presId="urn:microsoft.com/office/officeart/2005/8/layout/cycle4"/>
    <dgm:cxn modelId="{CC3083F6-2075-2147-BC89-DD98E726031C}" type="presOf" srcId="{1FC6671A-144B-A649-949D-D1088B2E2C16}" destId="{408C9EFA-0F69-954F-8BF4-ACDB4F89C285}" srcOrd="0" destOrd="0" presId="urn:microsoft.com/office/officeart/2005/8/layout/cycle4"/>
    <dgm:cxn modelId="{A446C6F8-C64C-FB40-B19A-78BEFCDF5C82}" srcId="{5CE5EF81-6E19-B746-AF95-604A8A745BA4}" destId="{32163AC5-A7F5-CD45-8F25-A7E3667A5A91}" srcOrd="0" destOrd="0" parTransId="{91B6D841-252F-064F-9B5E-B872FB10FA32}" sibTransId="{8837B3F9-B3CB-DA41-B263-B4607E00A803}"/>
    <dgm:cxn modelId="{D6120279-AEE3-5940-A3AA-0938F511941A}" type="presParOf" srcId="{CC332639-3C4C-1646-B3B6-E0F80E2F2B1C}" destId="{772D32FF-B892-BE47-B818-FD00CCDC2648}" srcOrd="0" destOrd="0" presId="urn:microsoft.com/office/officeart/2005/8/layout/cycle4"/>
    <dgm:cxn modelId="{E4B41DDC-DDF6-5147-8A60-92DC5F76F9C7}" type="presParOf" srcId="{772D32FF-B892-BE47-B818-FD00CCDC2648}" destId="{EBF79D6E-7F13-A442-8144-E1C57A240336}" srcOrd="0" destOrd="0" presId="urn:microsoft.com/office/officeart/2005/8/layout/cycle4"/>
    <dgm:cxn modelId="{0EF3667C-D6A9-F14D-8D52-EE0B4DDC47F6}" type="presParOf" srcId="{EBF79D6E-7F13-A442-8144-E1C57A240336}" destId="{7F147151-AF7D-AA44-B982-51EB8F292F6A}" srcOrd="0" destOrd="0" presId="urn:microsoft.com/office/officeart/2005/8/layout/cycle4"/>
    <dgm:cxn modelId="{46F59F76-2F1B-A647-A3F8-CFEDB6DC7FA8}" type="presParOf" srcId="{EBF79D6E-7F13-A442-8144-E1C57A240336}" destId="{F3C64222-18F8-C44F-B5D5-7722AFD2615C}" srcOrd="1" destOrd="0" presId="urn:microsoft.com/office/officeart/2005/8/layout/cycle4"/>
    <dgm:cxn modelId="{E41ECE77-94A9-7142-A85B-9A714F4F1507}" type="presParOf" srcId="{772D32FF-B892-BE47-B818-FD00CCDC2648}" destId="{ABD3AA0F-34B4-5946-AA76-833A78DDD320}" srcOrd="1" destOrd="0" presId="urn:microsoft.com/office/officeart/2005/8/layout/cycle4"/>
    <dgm:cxn modelId="{6431F011-0A2B-3045-A9B4-1ED975143250}" type="presParOf" srcId="{ABD3AA0F-34B4-5946-AA76-833A78DDD320}" destId="{33CC65B4-5859-1546-AB34-3684A76EAE09}" srcOrd="0" destOrd="0" presId="urn:microsoft.com/office/officeart/2005/8/layout/cycle4"/>
    <dgm:cxn modelId="{A96592D9-1DA6-0A4C-B637-4480A528C88A}" type="presParOf" srcId="{ABD3AA0F-34B4-5946-AA76-833A78DDD320}" destId="{34EC54CC-D9CE-2343-868F-47A028BB7E30}" srcOrd="1" destOrd="0" presId="urn:microsoft.com/office/officeart/2005/8/layout/cycle4"/>
    <dgm:cxn modelId="{0AB8E3D2-6775-0049-B7CB-1FED37AE7B5F}" type="presParOf" srcId="{772D32FF-B892-BE47-B818-FD00CCDC2648}" destId="{3E1DC03C-88FF-6A48-A13C-3A63A69E7E37}" srcOrd="2" destOrd="0" presId="urn:microsoft.com/office/officeart/2005/8/layout/cycle4"/>
    <dgm:cxn modelId="{21EF92B4-C15D-1841-A855-66D0F8580AE2}" type="presParOf" srcId="{3E1DC03C-88FF-6A48-A13C-3A63A69E7E37}" destId="{84D6AED5-F992-7C48-B43D-7D1E14B96826}" srcOrd="0" destOrd="0" presId="urn:microsoft.com/office/officeart/2005/8/layout/cycle4"/>
    <dgm:cxn modelId="{65EA48E9-ADB4-0C47-9352-74DBF7652E02}" type="presParOf" srcId="{3E1DC03C-88FF-6A48-A13C-3A63A69E7E37}" destId="{2AC7B4AC-63EB-C34C-81DC-D593AA2DB26A}" srcOrd="1" destOrd="0" presId="urn:microsoft.com/office/officeart/2005/8/layout/cycle4"/>
    <dgm:cxn modelId="{09E56C6A-858F-884D-AAE2-4AF55D4CB583}" type="presParOf" srcId="{772D32FF-B892-BE47-B818-FD00CCDC2648}" destId="{3478D029-563A-ED47-994D-F19689A38D72}" srcOrd="3" destOrd="0" presId="urn:microsoft.com/office/officeart/2005/8/layout/cycle4"/>
    <dgm:cxn modelId="{4979EAAC-D056-6E48-8D87-8E8B17D24E5A}" type="presParOf" srcId="{3478D029-563A-ED47-994D-F19689A38D72}" destId="{408C9EFA-0F69-954F-8BF4-ACDB4F89C285}" srcOrd="0" destOrd="0" presId="urn:microsoft.com/office/officeart/2005/8/layout/cycle4"/>
    <dgm:cxn modelId="{92CF2D20-A901-234A-B562-E58D3978F2CC}" type="presParOf" srcId="{3478D029-563A-ED47-994D-F19689A38D72}" destId="{1F6F5235-6486-E04B-97C6-E14957353F27}" srcOrd="1" destOrd="0" presId="urn:microsoft.com/office/officeart/2005/8/layout/cycle4"/>
    <dgm:cxn modelId="{8C2D8195-D939-EE43-889C-69BAE6AA0363}" type="presParOf" srcId="{772D32FF-B892-BE47-B818-FD00CCDC2648}" destId="{1393FBB8-BCAB-EB40-A7FB-65480F2D1D5E}" srcOrd="4" destOrd="0" presId="urn:microsoft.com/office/officeart/2005/8/layout/cycle4"/>
    <dgm:cxn modelId="{F79A5FE5-5FC5-6E45-8894-BAB9310A9E5A}" type="presParOf" srcId="{CC332639-3C4C-1646-B3B6-E0F80E2F2B1C}" destId="{009CD6D3-1B31-714C-A8CE-26CAE58EB769}" srcOrd="1" destOrd="0" presId="urn:microsoft.com/office/officeart/2005/8/layout/cycle4"/>
    <dgm:cxn modelId="{94B370A0-128F-B94A-8D5B-7A18F7C0A8AF}" type="presParOf" srcId="{009CD6D3-1B31-714C-A8CE-26CAE58EB769}" destId="{8B67C821-4A05-204A-89E0-A2C4A6692216}" srcOrd="0" destOrd="0" presId="urn:microsoft.com/office/officeart/2005/8/layout/cycle4"/>
    <dgm:cxn modelId="{2F4337AC-A55C-8F47-B418-4BE89D4E83C5}" type="presParOf" srcId="{009CD6D3-1B31-714C-A8CE-26CAE58EB769}" destId="{355C3BFE-4D12-1847-8728-41C097926F2C}" srcOrd="1" destOrd="0" presId="urn:microsoft.com/office/officeart/2005/8/layout/cycle4"/>
    <dgm:cxn modelId="{08DA321C-43D9-0547-8251-DAB3CD88774A}" type="presParOf" srcId="{009CD6D3-1B31-714C-A8CE-26CAE58EB769}" destId="{7E612743-A539-8844-B733-91A5637D6C7D}" srcOrd="2" destOrd="0" presId="urn:microsoft.com/office/officeart/2005/8/layout/cycle4"/>
    <dgm:cxn modelId="{061EA2DE-E461-2343-B07B-33C644A7AE19}" type="presParOf" srcId="{009CD6D3-1B31-714C-A8CE-26CAE58EB769}" destId="{2838FBC4-4B53-DA4D-8378-CFFD615B2537}" srcOrd="3" destOrd="0" presId="urn:microsoft.com/office/officeart/2005/8/layout/cycle4"/>
    <dgm:cxn modelId="{806FB5FF-069E-3C41-81C3-77C08BCB1B3E}" type="presParOf" srcId="{009CD6D3-1B31-714C-A8CE-26CAE58EB769}" destId="{9A5B8EF1-D5F2-AC48-A40A-41CDA7A7FCFC}" srcOrd="4" destOrd="0" presId="urn:microsoft.com/office/officeart/2005/8/layout/cycle4"/>
    <dgm:cxn modelId="{8CCD755A-A486-DC42-B970-DA4CBDE74635}" type="presParOf" srcId="{CC332639-3C4C-1646-B3B6-E0F80E2F2B1C}" destId="{D84A7B35-CCEA-D944-81DA-53E81DB1850C}" srcOrd="2" destOrd="0" presId="urn:microsoft.com/office/officeart/2005/8/layout/cycle4"/>
    <dgm:cxn modelId="{E8A6F469-455E-DA47-BA48-976C1170D039}" type="presParOf" srcId="{CC332639-3C4C-1646-B3B6-E0F80E2F2B1C}" destId="{41C368A0-4EFE-D145-B083-A51893BF90EE}" srcOrd="3" destOrd="0" presId="urn:microsoft.com/office/officeart/2005/8/layout/cycle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6AED5-F992-7C48-B43D-7D1E14B96826}">
      <dsp:nvSpPr>
        <dsp:cNvPr id="0" name=""/>
        <dsp:cNvSpPr/>
      </dsp:nvSpPr>
      <dsp:spPr>
        <a:xfrm>
          <a:off x="3887192" y="3323167"/>
          <a:ext cx="2382472" cy="1543302"/>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AU" sz="1300" b="1" i="0" u="none" kern="1200" dirty="0">
              <a:latin typeface="Arial" panose="020B0604020202020204" pitchFamily="34" charset="0"/>
              <a:cs typeface="Arial" panose="020B0604020202020204" pitchFamily="34" charset="0"/>
            </a:rPr>
            <a:t>Developing Insights for Optimized Membership Pricing Strategy</a:t>
          </a:r>
          <a:endParaRPr lang="en-GB" sz="1300" kern="1200" dirty="0">
            <a:latin typeface="Arial" panose="020B0604020202020204" pitchFamily="34" charset="0"/>
            <a:cs typeface="Arial" panose="020B0604020202020204" pitchFamily="34" charset="0"/>
          </a:endParaRPr>
        </a:p>
      </dsp:txBody>
      <dsp:txXfrm>
        <a:off x="4635835" y="3742894"/>
        <a:ext cx="1599928" cy="1089674"/>
      </dsp:txXfrm>
    </dsp:sp>
    <dsp:sp modelId="{408C9EFA-0F69-954F-8BF4-ACDB4F89C285}">
      <dsp:nvSpPr>
        <dsp:cNvPr id="0" name=""/>
        <dsp:cNvSpPr/>
      </dsp:nvSpPr>
      <dsp:spPr>
        <a:xfrm>
          <a:off x="0" y="3323167"/>
          <a:ext cx="2382472" cy="1543302"/>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AU" sz="1300" b="1" i="0" u="none" kern="1200" dirty="0">
              <a:latin typeface="Arial" panose="020B0604020202020204" pitchFamily="34" charset="0"/>
              <a:cs typeface="Arial" panose="020B0604020202020204" pitchFamily="34" charset="0"/>
            </a:rPr>
            <a:t>Evaluating and Enhancing Member Activities Engagement</a:t>
          </a:r>
          <a:endParaRPr lang="en-GB" sz="1300" b="1" kern="1200" dirty="0">
            <a:latin typeface="Arial" panose="020B0604020202020204" pitchFamily="34" charset="0"/>
            <a:cs typeface="Arial" panose="020B0604020202020204" pitchFamily="34" charset="0"/>
          </a:endParaRPr>
        </a:p>
      </dsp:txBody>
      <dsp:txXfrm>
        <a:off x="33901" y="3742894"/>
        <a:ext cx="1599928" cy="1089674"/>
      </dsp:txXfrm>
    </dsp:sp>
    <dsp:sp modelId="{33CC65B4-5859-1546-AB34-3684A76EAE09}">
      <dsp:nvSpPr>
        <dsp:cNvPr id="0" name=""/>
        <dsp:cNvSpPr/>
      </dsp:nvSpPr>
      <dsp:spPr>
        <a:xfrm>
          <a:off x="3887192" y="43650"/>
          <a:ext cx="2382472" cy="1543302"/>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AU" sz="1300" b="1" i="0" u="none" kern="1200" dirty="0">
              <a:latin typeface="Arial" panose="020B0604020202020204" pitchFamily="34" charset="0"/>
              <a:cs typeface="Arial" panose="020B0604020202020204" pitchFamily="34" charset="0"/>
            </a:rPr>
            <a:t>Assessing </a:t>
          </a:r>
          <a:r>
            <a:rPr lang="en-GB" sz="1300" b="1" i="0" u="none" kern="1200" dirty="0">
              <a:latin typeface="Arial" panose="020B0604020202020204" pitchFamily="34" charset="0"/>
              <a:cs typeface="Arial" panose="020B0604020202020204" pitchFamily="34" charset="0"/>
            </a:rPr>
            <a:t>the </a:t>
          </a:r>
          <a:r>
            <a:rPr lang="en-AU" sz="1300" b="1" i="0" u="none" kern="1200" dirty="0">
              <a:latin typeface="Arial" panose="020B0604020202020204" pitchFamily="34" charset="0"/>
              <a:cs typeface="Arial" panose="020B0604020202020204" pitchFamily="34" charset="0"/>
            </a:rPr>
            <a:t>Value and Impact of Current Member Benefits</a:t>
          </a:r>
          <a:endParaRPr lang="en-GB" sz="1300" kern="1200" dirty="0">
            <a:latin typeface="Arial" panose="020B0604020202020204" pitchFamily="34" charset="0"/>
            <a:cs typeface="Arial" panose="020B0604020202020204" pitchFamily="34" charset="0"/>
          </a:endParaRPr>
        </a:p>
      </dsp:txBody>
      <dsp:txXfrm>
        <a:off x="4635835" y="77551"/>
        <a:ext cx="1599928" cy="1089674"/>
      </dsp:txXfrm>
    </dsp:sp>
    <dsp:sp modelId="{7F147151-AF7D-AA44-B982-51EB8F292F6A}">
      <dsp:nvSpPr>
        <dsp:cNvPr id="0" name=""/>
        <dsp:cNvSpPr/>
      </dsp:nvSpPr>
      <dsp:spPr>
        <a:xfrm>
          <a:off x="0" y="43650"/>
          <a:ext cx="2382472" cy="1543302"/>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AU" sz="1300" b="1" i="0" u="none" kern="1200" dirty="0">
              <a:latin typeface="Arial" panose="020B0604020202020204" pitchFamily="34" charset="0"/>
              <a:cs typeface="Arial" panose="020B0604020202020204" pitchFamily="34" charset="0"/>
            </a:rPr>
            <a:t>Analysing Membership Categories to Enhance Segmentation</a:t>
          </a:r>
          <a:endParaRPr lang="en-GB" sz="1300" b="1" kern="1200" dirty="0">
            <a:latin typeface="Arial" panose="020B0604020202020204" pitchFamily="34" charset="0"/>
            <a:cs typeface="Arial" panose="020B0604020202020204" pitchFamily="34" charset="0"/>
          </a:endParaRPr>
        </a:p>
      </dsp:txBody>
      <dsp:txXfrm>
        <a:off x="33901" y="77551"/>
        <a:ext cx="1599928" cy="1089674"/>
      </dsp:txXfrm>
    </dsp:sp>
    <dsp:sp modelId="{8B67C821-4A05-204A-89E0-A2C4A6692216}">
      <dsp:nvSpPr>
        <dsp:cNvPr id="0" name=""/>
        <dsp:cNvSpPr/>
      </dsp:nvSpPr>
      <dsp:spPr>
        <a:xfrm>
          <a:off x="998323" y="318551"/>
          <a:ext cx="2088280" cy="2088280"/>
        </a:xfrm>
        <a:prstGeom prst="pieWedg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AU" sz="1400" b="1" i="0" u="none" kern="1200" dirty="0">
              <a:latin typeface="Arial" panose="020B0604020202020204" pitchFamily="34" charset="0"/>
              <a:cs typeface="Arial" panose="020B0604020202020204" pitchFamily="34" charset="0"/>
            </a:rPr>
            <a:t>Understanding Membership Category</a:t>
          </a:r>
          <a:endParaRPr lang="en-GB" sz="1400" b="1" kern="1200" dirty="0">
            <a:latin typeface="Arial" panose="020B0604020202020204" pitchFamily="34" charset="0"/>
            <a:cs typeface="Arial" panose="020B0604020202020204" pitchFamily="34" charset="0"/>
          </a:endParaRPr>
        </a:p>
      </dsp:txBody>
      <dsp:txXfrm>
        <a:off x="1609966" y="930194"/>
        <a:ext cx="1476637" cy="1476637"/>
      </dsp:txXfrm>
    </dsp:sp>
    <dsp:sp modelId="{355C3BFE-4D12-1847-8728-41C097926F2C}">
      <dsp:nvSpPr>
        <dsp:cNvPr id="0" name=""/>
        <dsp:cNvSpPr/>
      </dsp:nvSpPr>
      <dsp:spPr>
        <a:xfrm rot="5400000">
          <a:off x="3183060" y="318551"/>
          <a:ext cx="2088280" cy="2088280"/>
        </a:xfrm>
        <a:prstGeom prst="pieWedg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AU" sz="1400" b="1" i="0" u="none" kern="1200" dirty="0">
              <a:latin typeface="Arial" panose="020B0604020202020204" pitchFamily="34" charset="0"/>
              <a:cs typeface="Arial" panose="020B0604020202020204" pitchFamily="34" charset="0"/>
            </a:rPr>
            <a:t>Evaluating Member Benefits</a:t>
          </a:r>
          <a:endParaRPr lang="en-GB" sz="1400" b="1" kern="1200" dirty="0">
            <a:latin typeface="Arial" panose="020B0604020202020204" pitchFamily="34" charset="0"/>
            <a:cs typeface="Arial" panose="020B0604020202020204" pitchFamily="34" charset="0"/>
          </a:endParaRPr>
        </a:p>
      </dsp:txBody>
      <dsp:txXfrm rot="-5400000">
        <a:off x="3183060" y="930194"/>
        <a:ext cx="1476637" cy="1476637"/>
      </dsp:txXfrm>
    </dsp:sp>
    <dsp:sp modelId="{7E612743-A539-8844-B733-91A5637D6C7D}">
      <dsp:nvSpPr>
        <dsp:cNvPr id="0" name=""/>
        <dsp:cNvSpPr/>
      </dsp:nvSpPr>
      <dsp:spPr>
        <a:xfrm rot="10800000">
          <a:off x="3183060" y="2503288"/>
          <a:ext cx="2088280" cy="2088280"/>
        </a:xfrm>
        <a:prstGeom prst="pieWedg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effectLst/>
              <a:latin typeface="Arial" panose="020B0604020202020204" pitchFamily="34" charset="0"/>
              <a:cs typeface="Arial" panose="020B0604020202020204" pitchFamily="34" charset="0"/>
            </a:rPr>
            <a:t>Pricing Strategy Insights</a:t>
          </a:r>
          <a:endParaRPr lang="en-GB" sz="1400" kern="1200" dirty="0">
            <a:latin typeface="Arial" panose="020B0604020202020204" pitchFamily="34" charset="0"/>
            <a:cs typeface="Arial" panose="020B0604020202020204" pitchFamily="34" charset="0"/>
          </a:endParaRPr>
        </a:p>
      </dsp:txBody>
      <dsp:txXfrm rot="10800000">
        <a:off x="3183060" y="2503288"/>
        <a:ext cx="1476637" cy="1476637"/>
      </dsp:txXfrm>
    </dsp:sp>
    <dsp:sp modelId="{2838FBC4-4B53-DA4D-8378-CFFD615B2537}">
      <dsp:nvSpPr>
        <dsp:cNvPr id="0" name=""/>
        <dsp:cNvSpPr/>
      </dsp:nvSpPr>
      <dsp:spPr>
        <a:xfrm rot="16200000">
          <a:off x="998323" y="2503288"/>
          <a:ext cx="2088280" cy="2088280"/>
        </a:xfrm>
        <a:prstGeom prst="pieWedg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AU" sz="1400" b="1" i="0" u="none" kern="1200" dirty="0">
              <a:latin typeface="Arial" panose="020B0604020202020204" pitchFamily="34" charset="0"/>
              <a:cs typeface="Arial" panose="020B0604020202020204" pitchFamily="34" charset="0"/>
            </a:rPr>
            <a:t>Activities Experience</a:t>
          </a:r>
          <a:endParaRPr lang="en-GB" sz="1400" b="1" kern="1200" dirty="0">
            <a:latin typeface="Arial" panose="020B0604020202020204" pitchFamily="34" charset="0"/>
            <a:cs typeface="Arial" panose="020B0604020202020204" pitchFamily="34" charset="0"/>
          </a:endParaRPr>
        </a:p>
      </dsp:txBody>
      <dsp:txXfrm rot="5400000">
        <a:off x="1609966" y="2503288"/>
        <a:ext cx="1476637" cy="1476637"/>
      </dsp:txXfrm>
    </dsp:sp>
    <dsp:sp modelId="{D84A7B35-CCEA-D944-81DA-53E81DB1850C}">
      <dsp:nvSpPr>
        <dsp:cNvPr id="0" name=""/>
        <dsp:cNvSpPr/>
      </dsp:nvSpPr>
      <dsp:spPr>
        <a:xfrm>
          <a:off x="2774326" y="2021006"/>
          <a:ext cx="721011" cy="626966"/>
        </a:xfrm>
        <a:prstGeom prst="circular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1C368A0-4EFE-D145-B083-A51893BF90EE}">
      <dsp:nvSpPr>
        <dsp:cNvPr id="0" name=""/>
        <dsp:cNvSpPr/>
      </dsp:nvSpPr>
      <dsp:spPr>
        <a:xfrm rot="10800000">
          <a:off x="2774326" y="2262147"/>
          <a:ext cx="721011" cy="626966"/>
        </a:xfrm>
        <a:prstGeom prst="circular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73EF3-518D-704E-B0A1-E74FEF5FEF2D}" type="datetimeFigureOut">
              <a:rPr lang="en-US" smtClean="0"/>
              <a:t>10/31/24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52E1CB-7B77-7F46-83C7-A2F8431BA83B}" type="slidenum">
              <a:rPr lang="en-US" smtClean="0"/>
              <a:t>‹#›</a:t>
            </a:fld>
            <a:endParaRPr lang="en-US"/>
          </a:p>
        </p:txBody>
      </p:sp>
    </p:spTree>
    <p:extLst>
      <p:ext uri="{BB962C8B-B14F-4D97-AF65-F5344CB8AC3E}">
        <p14:creationId xmlns:p14="http://schemas.microsoft.com/office/powerpoint/2010/main" val="185304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673833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add explanation and highlight point</a:t>
            </a:r>
          </a:p>
          <a:p>
            <a:endParaRPr lang="en-US" dirty="0"/>
          </a:p>
        </p:txBody>
      </p:sp>
      <p:sp>
        <p:nvSpPr>
          <p:cNvPr id="4" name="Slide Number Placeholder 3"/>
          <p:cNvSpPr>
            <a:spLocks noGrp="1"/>
          </p:cNvSpPr>
          <p:nvPr>
            <p:ph type="sldNum" sz="quarter" idx="5"/>
          </p:nvPr>
        </p:nvSpPr>
        <p:spPr/>
        <p:txBody>
          <a:bodyPr/>
          <a:lstStyle/>
          <a:p>
            <a:fld id="{6F52E1CB-7B77-7F46-83C7-A2F8431BA83B}" type="slidenum">
              <a:rPr lang="en-US" smtClean="0"/>
              <a:t>13</a:t>
            </a:fld>
            <a:endParaRPr lang="en-US"/>
          </a:p>
        </p:txBody>
      </p:sp>
    </p:spTree>
    <p:extLst>
      <p:ext uri="{BB962C8B-B14F-4D97-AF65-F5344CB8AC3E}">
        <p14:creationId xmlns:p14="http://schemas.microsoft.com/office/powerpoint/2010/main" val="3310383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add explanation and highlight point</a:t>
            </a:r>
          </a:p>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15</a:t>
            </a:fld>
            <a:endParaRPr lang="en-US"/>
          </a:p>
        </p:txBody>
      </p:sp>
    </p:spTree>
    <p:extLst>
      <p:ext uri="{BB962C8B-B14F-4D97-AF65-F5344CB8AC3E}">
        <p14:creationId xmlns:p14="http://schemas.microsoft.com/office/powerpoint/2010/main" val="103144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add explanation and highlight point</a:t>
            </a:r>
          </a:p>
          <a:p>
            <a:endParaRPr lang="en-US" dirty="0"/>
          </a:p>
        </p:txBody>
      </p:sp>
      <p:sp>
        <p:nvSpPr>
          <p:cNvPr id="4" name="Slide Number Placeholder 3"/>
          <p:cNvSpPr>
            <a:spLocks noGrp="1"/>
          </p:cNvSpPr>
          <p:nvPr>
            <p:ph type="sldNum" sz="quarter" idx="5"/>
          </p:nvPr>
        </p:nvSpPr>
        <p:spPr/>
        <p:txBody>
          <a:bodyPr/>
          <a:lstStyle/>
          <a:p>
            <a:fld id="{6F52E1CB-7B77-7F46-83C7-A2F8431BA83B}" type="slidenum">
              <a:rPr lang="en-US" smtClean="0"/>
              <a:t>16</a:t>
            </a:fld>
            <a:endParaRPr lang="en-US"/>
          </a:p>
        </p:txBody>
      </p:sp>
    </p:spTree>
    <p:extLst>
      <p:ext uri="{BB962C8B-B14F-4D97-AF65-F5344CB8AC3E}">
        <p14:creationId xmlns:p14="http://schemas.microsoft.com/office/powerpoint/2010/main" val="144771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add explanation and highlight point</a:t>
            </a:r>
          </a:p>
          <a:p>
            <a:endParaRPr lang="en-US" dirty="0"/>
          </a:p>
        </p:txBody>
      </p:sp>
      <p:sp>
        <p:nvSpPr>
          <p:cNvPr id="4" name="Slide Number Placeholder 3"/>
          <p:cNvSpPr>
            <a:spLocks noGrp="1"/>
          </p:cNvSpPr>
          <p:nvPr>
            <p:ph type="sldNum" sz="quarter" idx="5"/>
          </p:nvPr>
        </p:nvSpPr>
        <p:spPr/>
        <p:txBody>
          <a:bodyPr/>
          <a:lstStyle/>
          <a:p>
            <a:fld id="{6F52E1CB-7B77-7F46-83C7-A2F8431BA83B}" type="slidenum">
              <a:rPr lang="en-US" smtClean="0"/>
              <a:t>17</a:t>
            </a:fld>
            <a:endParaRPr lang="en-US"/>
          </a:p>
        </p:txBody>
      </p:sp>
    </p:spTree>
    <p:extLst>
      <p:ext uri="{BB962C8B-B14F-4D97-AF65-F5344CB8AC3E}">
        <p14:creationId xmlns:p14="http://schemas.microsoft.com/office/powerpoint/2010/main" val="3579990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add explanation and highlight point</a:t>
            </a:r>
          </a:p>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18</a:t>
            </a:fld>
            <a:endParaRPr lang="en-US"/>
          </a:p>
        </p:txBody>
      </p:sp>
    </p:spTree>
    <p:extLst>
      <p:ext uri="{BB962C8B-B14F-4D97-AF65-F5344CB8AC3E}">
        <p14:creationId xmlns:p14="http://schemas.microsoft.com/office/powerpoint/2010/main" val="3238581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add explanation and highlight point</a:t>
            </a:r>
          </a:p>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19</a:t>
            </a:fld>
            <a:endParaRPr lang="en-US"/>
          </a:p>
        </p:txBody>
      </p:sp>
    </p:spTree>
    <p:extLst>
      <p:ext uri="{BB962C8B-B14F-4D97-AF65-F5344CB8AC3E}">
        <p14:creationId xmlns:p14="http://schemas.microsoft.com/office/powerpoint/2010/main" val="1830885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modify </a:t>
            </a:r>
          </a:p>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20</a:t>
            </a:fld>
            <a:endParaRPr lang="en-US"/>
          </a:p>
        </p:txBody>
      </p:sp>
    </p:spTree>
    <p:extLst>
      <p:ext uri="{BB962C8B-B14F-4D97-AF65-F5344CB8AC3E}">
        <p14:creationId xmlns:p14="http://schemas.microsoft.com/office/powerpoint/2010/main" val="1595231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add explanation and highlight point</a:t>
            </a:r>
          </a:p>
          <a:p>
            <a:endParaRPr lang="en-US" dirty="0"/>
          </a:p>
        </p:txBody>
      </p:sp>
      <p:sp>
        <p:nvSpPr>
          <p:cNvPr id="4" name="Slide Number Placeholder 3"/>
          <p:cNvSpPr>
            <a:spLocks noGrp="1"/>
          </p:cNvSpPr>
          <p:nvPr>
            <p:ph type="sldNum" sz="quarter" idx="5"/>
          </p:nvPr>
        </p:nvSpPr>
        <p:spPr/>
        <p:txBody>
          <a:bodyPr/>
          <a:lstStyle/>
          <a:p>
            <a:fld id="{6F52E1CB-7B77-7F46-83C7-A2F8431BA83B}" type="slidenum">
              <a:rPr lang="en-US" smtClean="0"/>
              <a:t>27</a:t>
            </a:fld>
            <a:endParaRPr lang="en-US"/>
          </a:p>
        </p:txBody>
      </p:sp>
    </p:spTree>
    <p:extLst>
      <p:ext uri="{BB962C8B-B14F-4D97-AF65-F5344CB8AC3E}">
        <p14:creationId xmlns:p14="http://schemas.microsoft.com/office/powerpoint/2010/main" val="840595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modify </a:t>
            </a:r>
          </a:p>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28</a:t>
            </a:fld>
            <a:endParaRPr lang="en-US"/>
          </a:p>
        </p:txBody>
      </p:sp>
    </p:spTree>
    <p:extLst>
      <p:ext uri="{BB962C8B-B14F-4D97-AF65-F5344CB8AC3E}">
        <p14:creationId xmlns:p14="http://schemas.microsoft.com/office/powerpoint/2010/main" val="20650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modify </a:t>
            </a:r>
          </a:p>
        </p:txBody>
      </p:sp>
      <p:sp>
        <p:nvSpPr>
          <p:cNvPr id="4" name="Slide Number Placeholder 3"/>
          <p:cNvSpPr>
            <a:spLocks noGrp="1"/>
          </p:cNvSpPr>
          <p:nvPr>
            <p:ph type="sldNum" sz="quarter" idx="5"/>
          </p:nvPr>
        </p:nvSpPr>
        <p:spPr/>
        <p:txBody>
          <a:bodyPr/>
          <a:lstStyle/>
          <a:p>
            <a:fld id="{CC5DA344-5FA2-43F7-9D95-CA56C82B080A}" type="slidenum">
              <a:rPr lang="en-US" smtClean="0"/>
              <a:t>29</a:t>
            </a:fld>
            <a:endParaRPr lang="en-US"/>
          </a:p>
        </p:txBody>
      </p:sp>
    </p:spTree>
    <p:extLst>
      <p:ext uri="{BB962C8B-B14F-4D97-AF65-F5344CB8AC3E}">
        <p14:creationId xmlns:p14="http://schemas.microsoft.com/office/powerpoint/2010/main" val="4209230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2256885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30</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31</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32</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06854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07739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95643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131909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74997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4102426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explain here, otherwise ppl will get confused by previous one </a:t>
            </a:r>
          </a:p>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3896370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97A014F-734B-214D-B38E-5A432365D73B}"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ABAB6-8BE9-354D-B3DD-E67CA3045A3C}" type="slidenum">
              <a:rPr lang="en-US" smtClean="0"/>
              <a:t>‹#›</a:t>
            </a:fld>
            <a:endParaRPr lang="en-US"/>
          </a:p>
        </p:txBody>
      </p:sp>
    </p:spTree>
    <p:extLst>
      <p:ext uri="{BB962C8B-B14F-4D97-AF65-F5344CB8AC3E}">
        <p14:creationId xmlns:p14="http://schemas.microsoft.com/office/powerpoint/2010/main" val="3903827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97A014F-734B-214D-B38E-5A432365D73B}"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ABAB6-8BE9-354D-B3DD-E67CA3045A3C}" type="slidenum">
              <a:rPr lang="en-US" smtClean="0"/>
              <a:t>‹#›</a:t>
            </a:fld>
            <a:endParaRPr lang="en-US"/>
          </a:p>
        </p:txBody>
      </p:sp>
    </p:spTree>
    <p:extLst>
      <p:ext uri="{BB962C8B-B14F-4D97-AF65-F5344CB8AC3E}">
        <p14:creationId xmlns:p14="http://schemas.microsoft.com/office/powerpoint/2010/main" val="3782549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97A014F-734B-214D-B38E-5A432365D73B}"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ABAB6-8BE9-354D-B3DD-E67CA3045A3C}" type="slidenum">
              <a:rPr lang="en-US" smtClean="0"/>
              <a:t>‹#›</a:t>
            </a:fld>
            <a:endParaRPr lang="en-US"/>
          </a:p>
        </p:txBody>
      </p:sp>
    </p:spTree>
    <p:extLst>
      <p:ext uri="{BB962C8B-B14F-4D97-AF65-F5344CB8AC3E}">
        <p14:creationId xmlns:p14="http://schemas.microsoft.com/office/powerpoint/2010/main" val="1579353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194648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dirty="0"/>
              <a:t>Click icon to add picture</a:t>
            </a:r>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022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10/31/24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034816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dirty="0"/>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10/31/24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05826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10/31/24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505814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996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10/31/24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089052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10/31/24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58332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97A014F-734B-214D-B38E-5A432365D73B}"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ABAB6-8BE9-354D-B3DD-E67CA3045A3C}" type="slidenum">
              <a:rPr lang="en-US" smtClean="0"/>
              <a:t>‹#›</a:t>
            </a:fld>
            <a:endParaRPr lang="en-US"/>
          </a:p>
        </p:txBody>
      </p:sp>
    </p:spTree>
    <p:extLst>
      <p:ext uri="{BB962C8B-B14F-4D97-AF65-F5344CB8AC3E}">
        <p14:creationId xmlns:p14="http://schemas.microsoft.com/office/powerpoint/2010/main" val="29762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2865917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97A014F-734B-214D-B38E-5A432365D73B}"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ABAB6-8BE9-354D-B3DD-E67CA3045A3C}" type="slidenum">
              <a:rPr lang="en-US" smtClean="0"/>
              <a:t>‹#›</a:t>
            </a:fld>
            <a:endParaRPr lang="en-US"/>
          </a:p>
        </p:txBody>
      </p:sp>
    </p:spTree>
    <p:extLst>
      <p:ext uri="{BB962C8B-B14F-4D97-AF65-F5344CB8AC3E}">
        <p14:creationId xmlns:p14="http://schemas.microsoft.com/office/powerpoint/2010/main" val="2786275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97A014F-734B-214D-B38E-5A432365D73B}"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ABAB6-8BE9-354D-B3DD-E67CA3045A3C}" type="slidenum">
              <a:rPr lang="en-US" smtClean="0"/>
              <a:t>‹#›</a:t>
            </a:fld>
            <a:endParaRPr lang="en-US"/>
          </a:p>
        </p:txBody>
      </p:sp>
    </p:spTree>
    <p:extLst>
      <p:ext uri="{BB962C8B-B14F-4D97-AF65-F5344CB8AC3E}">
        <p14:creationId xmlns:p14="http://schemas.microsoft.com/office/powerpoint/2010/main" val="1787879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97A014F-734B-214D-B38E-5A432365D73B}" type="datetimeFigureOut">
              <a:rPr lang="en-US" smtClean="0"/>
              <a:t>10/31/24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EABAB6-8BE9-354D-B3DD-E67CA3045A3C}" type="slidenum">
              <a:rPr lang="en-US" smtClean="0"/>
              <a:t>‹#›</a:t>
            </a:fld>
            <a:endParaRPr lang="en-US"/>
          </a:p>
        </p:txBody>
      </p:sp>
    </p:spTree>
    <p:extLst>
      <p:ext uri="{BB962C8B-B14F-4D97-AF65-F5344CB8AC3E}">
        <p14:creationId xmlns:p14="http://schemas.microsoft.com/office/powerpoint/2010/main" val="312388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97A014F-734B-214D-B38E-5A432365D73B}" type="datetimeFigureOut">
              <a:rPr lang="en-US" smtClean="0"/>
              <a:t>10/31/24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ABAB6-8BE9-354D-B3DD-E67CA3045A3C}" type="slidenum">
              <a:rPr lang="en-US" smtClean="0"/>
              <a:t>‹#›</a:t>
            </a:fld>
            <a:endParaRPr lang="en-US"/>
          </a:p>
        </p:txBody>
      </p:sp>
    </p:spTree>
    <p:extLst>
      <p:ext uri="{BB962C8B-B14F-4D97-AF65-F5344CB8AC3E}">
        <p14:creationId xmlns:p14="http://schemas.microsoft.com/office/powerpoint/2010/main" val="898008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7A014F-734B-214D-B38E-5A432365D73B}" type="datetimeFigureOut">
              <a:rPr lang="en-US" smtClean="0"/>
              <a:t>10/31/24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EABAB6-8BE9-354D-B3DD-E67CA3045A3C}" type="slidenum">
              <a:rPr lang="en-US" smtClean="0"/>
              <a:t>‹#›</a:t>
            </a:fld>
            <a:endParaRPr lang="en-US"/>
          </a:p>
        </p:txBody>
      </p:sp>
    </p:spTree>
    <p:extLst>
      <p:ext uri="{BB962C8B-B14F-4D97-AF65-F5344CB8AC3E}">
        <p14:creationId xmlns:p14="http://schemas.microsoft.com/office/powerpoint/2010/main" val="3506949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97A014F-734B-214D-B38E-5A432365D73B}"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ABAB6-8BE9-354D-B3DD-E67CA3045A3C}" type="slidenum">
              <a:rPr lang="en-US" smtClean="0"/>
              <a:t>‹#›</a:t>
            </a:fld>
            <a:endParaRPr lang="en-US"/>
          </a:p>
        </p:txBody>
      </p:sp>
    </p:spTree>
    <p:extLst>
      <p:ext uri="{BB962C8B-B14F-4D97-AF65-F5344CB8AC3E}">
        <p14:creationId xmlns:p14="http://schemas.microsoft.com/office/powerpoint/2010/main" val="203486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97A014F-734B-214D-B38E-5A432365D73B}"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ABAB6-8BE9-354D-B3DD-E67CA3045A3C}" type="slidenum">
              <a:rPr lang="en-US" smtClean="0"/>
              <a:t>‹#›</a:t>
            </a:fld>
            <a:endParaRPr lang="en-US"/>
          </a:p>
        </p:txBody>
      </p:sp>
    </p:spTree>
    <p:extLst>
      <p:ext uri="{BB962C8B-B14F-4D97-AF65-F5344CB8AC3E}">
        <p14:creationId xmlns:p14="http://schemas.microsoft.com/office/powerpoint/2010/main" val="302032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0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A014F-734B-214D-B38E-5A432365D73B}" type="datetimeFigureOut">
              <a:rPr lang="en-US" smtClean="0"/>
              <a:t>10/31/24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ABAB6-8BE9-354D-B3DD-E67CA3045A3C}" type="slidenum">
              <a:rPr lang="en-US" smtClean="0"/>
              <a:t>‹#›</a:t>
            </a:fld>
            <a:endParaRPr lang="en-US"/>
          </a:p>
        </p:txBody>
      </p:sp>
    </p:spTree>
    <p:extLst>
      <p:ext uri="{BB962C8B-B14F-4D97-AF65-F5344CB8AC3E}">
        <p14:creationId xmlns:p14="http://schemas.microsoft.com/office/powerpoint/2010/main" val="8599557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6" r:id="rId12"/>
    <p:sldLayoutId id="2147483688" r:id="rId13"/>
    <p:sldLayoutId id="2147483691" r:id="rId14"/>
    <p:sldLayoutId id="2147483692" r:id="rId15"/>
    <p:sldLayoutId id="2147483694" r:id="rId16"/>
    <p:sldLayoutId id="2147483696" r:id="rId17"/>
    <p:sldLayoutId id="2147483697" r:id="rId18"/>
    <p:sldLayoutId id="2147483698" r:id="rId19"/>
    <p:sldLayoutId id="214748369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3.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312ED9-73B2-8283-445E-90CA25581588}"/>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1" y="0"/>
            <a:ext cx="13131305" cy="6858000"/>
          </a:xfrm>
          <a:prstGeom prst="rect">
            <a:avLst/>
          </a:prstGeom>
        </p:spPr>
      </p:pic>
      <p:sp>
        <p:nvSpPr>
          <p:cNvPr id="11" name="Rounded Rectangle 10">
            <a:extLst>
              <a:ext uri="{FF2B5EF4-FFF2-40B4-BE49-F238E27FC236}">
                <a16:creationId xmlns:a16="http://schemas.microsoft.com/office/drawing/2014/main" id="{D12A923A-3CFD-9294-AD17-32DB6BEB3223}"/>
              </a:ext>
            </a:extLst>
          </p:cNvPr>
          <p:cNvSpPr/>
          <p:nvPr/>
        </p:nvSpPr>
        <p:spPr>
          <a:xfrm>
            <a:off x="479108" y="697549"/>
            <a:ext cx="5223273" cy="5638800"/>
          </a:xfrm>
          <a:prstGeom prst="roundRect">
            <a:avLst/>
          </a:prstGeom>
          <a:solidFill>
            <a:srgbClr val="F4F0E9">
              <a:alpha val="79000"/>
            </a:srgbClr>
          </a:solidFill>
          <a:ln>
            <a:solidFill>
              <a:srgbClr val="F4F0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2E85C19-A648-0DF8-E6BD-0D6A021B4BBA}"/>
              </a:ext>
            </a:extLst>
          </p:cNvPr>
          <p:cNvSpPr txBox="1"/>
          <p:nvPr/>
        </p:nvSpPr>
        <p:spPr>
          <a:xfrm>
            <a:off x="479108" y="1182976"/>
            <a:ext cx="5223273" cy="2123658"/>
          </a:xfrm>
          <a:prstGeom prst="rect">
            <a:avLst/>
          </a:prstGeom>
          <a:noFill/>
          <a:effectLst>
            <a:glow rad="127000">
              <a:schemeClr val="bg1">
                <a:alpha val="0"/>
              </a:schemeClr>
            </a:glow>
            <a:softEdge rad="1270000"/>
          </a:effectLst>
        </p:spPr>
        <p:txBody>
          <a:bodyPr wrap="square">
            <a:spAutoFit/>
          </a:bodyPr>
          <a:lstStyle/>
          <a:p>
            <a:pPr algn="ctr" rtl="0">
              <a:spcBef>
                <a:spcPts val="0"/>
              </a:spcBef>
              <a:spcAft>
                <a:spcPts val="0"/>
              </a:spcAft>
            </a:pPr>
            <a:r>
              <a:rPr lang="en-AU" sz="4400" b="1" i="0" u="none" strike="noStrike" dirty="0">
                <a:effectLst/>
                <a:latin typeface="Arial" panose="020B0604020202020204" pitchFamily="34" charset="0"/>
              </a:rPr>
              <a:t>Membership Transformation Project </a:t>
            </a:r>
            <a:endParaRPr lang="en-AU" sz="4400" b="1" dirty="0">
              <a:effectLst/>
            </a:endParaRPr>
          </a:p>
        </p:txBody>
      </p:sp>
      <p:sp>
        <p:nvSpPr>
          <p:cNvPr id="7" name="TextBox 6">
            <a:extLst>
              <a:ext uri="{FF2B5EF4-FFF2-40B4-BE49-F238E27FC236}">
                <a16:creationId xmlns:a16="http://schemas.microsoft.com/office/drawing/2014/main" id="{35AE3E53-C45F-2025-509A-6CD83CE10BE9}"/>
              </a:ext>
            </a:extLst>
          </p:cNvPr>
          <p:cNvSpPr txBox="1"/>
          <p:nvPr/>
        </p:nvSpPr>
        <p:spPr>
          <a:xfrm>
            <a:off x="1386840" y="3627120"/>
            <a:ext cx="3894015" cy="830997"/>
          </a:xfrm>
          <a:prstGeom prst="rect">
            <a:avLst/>
          </a:prstGeom>
          <a:noFill/>
        </p:spPr>
        <p:txBody>
          <a:bodyPr wrap="none" rtlCol="0">
            <a:spAutoFit/>
          </a:bodyPr>
          <a:lstStyle/>
          <a:p>
            <a:r>
              <a:rPr lang="en-AU" sz="2400" b="1" i="0" u="none" strike="noStrike" dirty="0">
                <a:effectLst/>
                <a:latin typeface="Arial" panose="020B0604020202020204" pitchFamily="34" charset="0"/>
              </a:rPr>
              <a:t>Data-Driven Insights and </a:t>
            </a:r>
          </a:p>
          <a:p>
            <a:pPr algn="ctr"/>
            <a:r>
              <a:rPr lang="en-AU" sz="2400" b="1" i="0" u="none" strike="noStrike" dirty="0">
                <a:effectLst/>
                <a:latin typeface="Arial" panose="020B0604020202020204" pitchFamily="34" charset="0"/>
              </a:rPr>
              <a:t>Recommendations</a:t>
            </a:r>
            <a:endParaRPr lang="en-US" sz="2400" dirty="0"/>
          </a:p>
        </p:txBody>
      </p:sp>
      <p:sp>
        <p:nvSpPr>
          <p:cNvPr id="25" name="TextBox 24">
            <a:extLst>
              <a:ext uri="{FF2B5EF4-FFF2-40B4-BE49-F238E27FC236}">
                <a16:creationId xmlns:a16="http://schemas.microsoft.com/office/drawing/2014/main" id="{6595BB22-2F1C-BE32-DC6C-638F885C933C}"/>
              </a:ext>
            </a:extLst>
          </p:cNvPr>
          <p:cNvSpPr txBox="1"/>
          <p:nvPr/>
        </p:nvSpPr>
        <p:spPr>
          <a:xfrm>
            <a:off x="2767618" y="5173536"/>
            <a:ext cx="2778917" cy="646331"/>
          </a:xfrm>
          <a:prstGeom prst="rect">
            <a:avLst/>
          </a:prstGeom>
          <a:noFill/>
        </p:spPr>
        <p:txBody>
          <a:bodyPr wrap="square">
            <a:spAutoFit/>
          </a:bodyPr>
          <a:lstStyle/>
          <a:p>
            <a:pPr algn="ctr" rtl="0">
              <a:spcBef>
                <a:spcPts val="0"/>
              </a:spcBef>
              <a:spcAft>
                <a:spcPts val="0"/>
              </a:spcAft>
            </a:pPr>
            <a:r>
              <a:rPr lang="en-AU" b="1" i="0" u="none" strike="noStrike" dirty="0">
                <a:effectLst/>
                <a:latin typeface="Arial" panose="020B0604020202020204" pitchFamily="34" charset="0"/>
              </a:rPr>
              <a:t>Amrita Jena</a:t>
            </a:r>
            <a:br>
              <a:rPr lang="en-AU" b="1" i="0" u="none" strike="noStrike" dirty="0">
                <a:effectLst/>
                <a:latin typeface="Arial" panose="020B0604020202020204" pitchFamily="34" charset="0"/>
              </a:rPr>
            </a:br>
            <a:r>
              <a:rPr lang="en-AU" b="1" i="0" u="none" strike="noStrike" dirty="0" err="1">
                <a:effectLst/>
                <a:latin typeface="Arial" panose="020B0604020202020204" pitchFamily="34" charset="0"/>
              </a:rPr>
              <a:t>Chih</a:t>
            </a:r>
            <a:r>
              <a:rPr lang="en-AU" b="1" i="0" u="none" strike="noStrike" dirty="0">
                <a:effectLst/>
                <a:latin typeface="Arial" panose="020B0604020202020204" pitchFamily="34" charset="0"/>
              </a:rPr>
              <a:t> Hui Wang</a:t>
            </a:r>
            <a:endParaRPr lang="en-AU" b="1" dirty="0">
              <a:effectLst/>
            </a:endParaRPr>
          </a:p>
        </p:txBody>
      </p:sp>
      <p:pic>
        <p:nvPicPr>
          <p:cNvPr id="6" name="Picture 5">
            <a:extLst>
              <a:ext uri="{FF2B5EF4-FFF2-40B4-BE49-F238E27FC236}">
                <a16:creationId xmlns:a16="http://schemas.microsoft.com/office/drawing/2014/main" id="{14CCF273-8CA9-D15B-1E60-5F380ED2AB45}"/>
              </a:ext>
            </a:extLst>
          </p:cNvPr>
          <p:cNvPicPr>
            <a:picLocks noChangeAspect="1"/>
          </p:cNvPicPr>
          <p:nvPr/>
        </p:nvPicPr>
        <p:blipFill rotWithShape="1">
          <a:blip r:embed="rId4"/>
          <a:srcRect b="22294"/>
          <a:stretch/>
        </p:blipFill>
        <p:spPr>
          <a:xfrm>
            <a:off x="1029846" y="5139789"/>
            <a:ext cx="2008682" cy="741633"/>
          </a:xfrm>
          <a:prstGeom prst="rect">
            <a:avLst/>
          </a:prstGeom>
        </p:spPr>
      </p:pic>
      <p:pic>
        <p:nvPicPr>
          <p:cNvPr id="3" name="Picture 2">
            <a:extLst>
              <a:ext uri="{FF2B5EF4-FFF2-40B4-BE49-F238E27FC236}">
                <a16:creationId xmlns:a16="http://schemas.microsoft.com/office/drawing/2014/main" id="{09640CBE-11B4-7BE6-CD78-72D5D9F14F68}"/>
              </a:ext>
            </a:extLst>
          </p:cNvPr>
          <p:cNvPicPr>
            <a:picLocks noChangeAspect="1"/>
          </p:cNvPicPr>
          <p:nvPr/>
        </p:nvPicPr>
        <p:blipFill>
          <a:blip r:embed="rId5"/>
          <a:stretch>
            <a:fillRect/>
          </a:stretch>
        </p:blipFill>
        <p:spPr>
          <a:xfrm>
            <a:off x="9076732" y="5974410"/>
            <a:ext cx="3492500" cy="812800"/>
          </a:xfrm>
          <a:prstGeom prst="rect">
            <a:avLst/>
          </a:prstGeom>
        </p:spPr>
      </p:pic>
    </p:spTree>
    <p:extLst>
      <p:ext uri="{BB962C8B-B14F-4D97-AF65-F5344CB8AC3E}">
        <p14:creationId xmlns:p14="http://schemas.microsoft.com/office/powerpoint/2010/main" val="2906742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425669" y="378373"/>
            <a:ext cx="10135651" cy="1135118"/>
          </a:xfrm>
          <a:noFill/>
        </p:spPr>
        <p:txBody>
          <a:bodyPr anchor="ctr"/>
          <a:lstStyle/>
          <a:p>
            <a:pPr>
              <a:spcAft>
                <a:spcPts val="600"/>
              </a:spcAft>
            </a:pPr>
            <a:r>
              <a:rPr lang="en-US" sz="3600" b="1" kern="1200" dirty="0">
                <a:latin typeface="Arial" panose="020B0604020202020204" pitchFamily="34" charset="0"/>
                <a:cs typeface="Arial" panose="020B0604020202020204" pitchFamily="34" charset="0"/>
              </a:rPr>
              <a:t>Actual Pricing vs. Willingness to Pay</a:t>
            </a:r>
          </a:p>
        </p:txBody>
      </p:sp>
      <p:pic>
        <p:nvPicPr>
          <p:cNvPr id="6" name="Picture 5" descr="A graph with a bar and a number of red squares&#10;&#10;Description automatically generated with medium confidence">
            <a:extLst>
              <a:ext uri="{FF2B5EF4-FFF2-40B4-BE49-F238E27FC236}">
                <a16:creationId xmlns:a16="http://schemas.microsoft.com/office/drawing/2014/main" id="{71A13CAA-2B7F-3C29-D2B3-B0E426095DD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938"/>
                    </a14:imgEffect>
                  </a14:imgLayer>
                </a14:imgProps>
              </a:ext>
            </a:extLst>
          </a:blip>
          <a:stretch>
            <a:fillRect/>
          </a:stretch>
        </p:blipFill>
        <p:spPr>
          <a:xfrm>
            <a:off x="807807" y="1612900"/>
            <a:ext cx="7772400" cy="4857750"/>
          </a:xfrm>
          <a:prstGeom prst="rect">
            <a:avLst/>
          </a:prstGeom>
        </p:spPr>
      </p:pic>
      <p:sp>
        <p:nvSpPr>
          <p:cNvPr id="9" name="TextBox 8">
            <a:extLst>
              <a:ext uri="{FF2B5EF4-FFF2-40B4-BE49-F238E27FC236}">
                <a16:creationId xmlns:a16="http://schemas.microsoft.com/office/drawing/2014/main" id="{117639DB-2454-40CB-1B46-CCA09F9B6054}"/>
              </a:ext>
            </a:extLst>
          </p:cNvPr>
          <p:cNvSpPr txBox="1"/>
          <p:nvPr/>
        </p:nvSpPr>
        <p:spPr>
          <a:xfrm>
            <a:off x="8765914" y="1859429"/>
            <a:ext cx="2955112" cy="3139142"/>
          </a:xfrm>
          <a:prstGeom prst="roundRect">
            <a:avLst/>
          </a:prstGeom>
          <a:noFill/>
          <a:ln w="38100">
            <a:solidFill>
              <a:srgbClr val="AB0202"/>
            </a:solidFill>
          </a:ln>
        </p:spPr>
        <p:txBody>
          <a:bodyPr wrap="square" rtlCol="0">
            <a:spAutoFit/>
          </a:bodyPr>
          <a:lstStyle/>
          <a:p>
            <a:r>
              <a:rPr lang="en-AU" b="1" i="0" u="none" strike="noStrike" dirty="0">
                <a:solidFill>
                  <a:srgbClr val="AB0202"/>
                </a:solidFill>
                <a:effectLst/>
                <a:latin typeface="Arial" panose="020B0604020202020204" pitchFamily="34" charset="0"/>
                <a:cs typeface="Arial" panose="020B0604020202020204" pitchFamily="34" charset="0"/>
              </a:rPr>
              <a:t>Note: </a:t>
            </a:r>
          </a:p>
          <a:p>
            <a:r>
              <a:rPr lang="en-AU" b="1" i="0" u="none" strike="noStrike" dirty="0">
                <a:solidFill>
                  <a:srgbClr val="AB0202"/>
                </a:solidFill>
                <a:effectLst/>
                <a:latin typeface="Arial" panose="020B0604020202020204" pitchFamily="34" charset="0"/>
                <a:cs typeface="Arial" panose="020B0604020202020204" pitchFamily="34" charset="0"/>
              </a:rPr>
              <a:t>When life members choose a price, they are restricted to $69 and $100. Therefore, there is a significant gap between the price of life membership and the price they are willing to pay.</a:t>
            </a:r>
            <a:endParaRPr lang="en-US" b="1" dirty="0">
              <a:solidFill>
                <a:srgbClr val="AB020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F9B45BE-EF64-5E9C-10CD-83B242499C65}"/>
              </a:ext>
            </a:extLst>
          </p:cNvPr>
          <p:cNvPicPr>
            <a:picLocks noChangeAspect="1"/>
          </p:cNvPicPr>
          <p:nvPr/>
        </p:nvPicPr>
        <p:blipFill>
          <a:blip r:embed="rId5"/>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370643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743607" y="570398"/>
            <a:ext cx="10704786" cy="928855"/>
          </a:xfrm>
          <a:noFill/>
        </p:spPr>
        <p:txBody>
          <a:bodyPr anchor="ctr"/>
          <a:lstStyle/>
          <a:p>
            <a:r>
              <a:rPr lang="en-US" b="1" dirty="0">
                <a:latin typeface="Arial" panose="020B0604020202020204" pitchFamily="34" charset="0"/>
                <a:cs typeface="Arial" panose="020B0604020202020204" pitchFamily="34" charset="0"/>
              </a:rPr>
              <a:t>Which Benefits Do You Enjoy Or Use the Most?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79DD425-8132-A415-848E-FC6EBE3BD918}"/>
              </a:ext>
            </a:extLst>
          </p:cNvPr>
          <p:cNvPicPr>
            <a:picLocks noChangeAspect="1"/>
          </p:cNvPicPr>
          <p:nvPr/>
        </p:nvPicPr>
        <p:blipFill>
          <a:blip r:embed="rId3"/>
          <a:stretch>
            <a:fillRect/>
          </a:stretch>
        </p:blipFill>
        <p:spPr>
          <a:xfrm>
            <a:off x="651009" y="1688308"/>
            <a:ext cx="9160456" cy="4205937"/>
          </a:xfrm>
          <a:prstGeom prst="rect">
            <a:avLst/>
          </a:prstGeom>
        </p:spPr>
      </p:pic>
      <p:sp>
        <p:nvSpPr>
          <p:cNvPr id="11" name="Rounded Rectangle 10">
            <a:extLst>
              <a:ext uri="{FF2B5EF4-FFF2-40B4-BE49-F238E27FC236}">
                <a16:creationId xmlns:a16="http://schemas.microsoft.com/office/drawing/2014/main" id="{ECE0ECE7-B594-E716-9AA0-896488A3C6EE}"/>
              </a:ext>
            </a:extLst>
          </p:cNvPr>
          <p:cNvSpPr/>
          <p:nvPr/>
        </p:nvSpPr>
        <p:spPr>
          <a:xfrm>
            <a:off x="9581140" y="1682852"/>
            <a:ext cx="2368769" cy="2696195"/>
          </a:xfrm>
          <a:prstGeom prst="roundRect">
            <a:avLst/>
          </a:prstGeom>
          <a:solidFill>
            <a:srgbClr val="F4F0E9"/>
          </a:solidFill>
          <a:ln w="28575">
            <a:solidFill>
              <a:srgbClr val="B36D67"/>
            </a:solidFill>
          </a:ln>
        </p:spPr>
        <p:style>
          <a:lnRef idx="2">
            <a:schemeClr val="accent6"/>
          </a:lnRef>
          <a:fillRef idx="1">
            <a:schemeClr val="lt1"/>
          </a:fillRef>
          <a:effectRef idx="0">
            <a:schemeClr val="accent6"/>
          </a:effectRef>
          <a:fontRef idx="minor">
            <a:schemeClr val="dk1"/>
          </a:fontRef>
        </p:style>
        <p:txBody>
          <a:bodyPr rtlCol="0" anchor="ctr"/>
          <a:lstStyle/>
          <a:p>
            <a:pPr marL="114300" indent="0" defTabSz="914400">
              <a:lnSpc>
                <a:spcPct val="90000"/>
              </a:lnSpc>
              <a:spcAft>
                <a:spcPts val="600"/>
              </a:spcAft>
              <a:buNone/>
            </a:pPr>
            <a:r>
              <a:rPr lang="en-US" sz="1600" b="1" dirty="0">
                <a:solidFill>
                  <a:srgbClr val="C00000"/>
                </a:solidFill>
                <a:latin typeface="Arial" panose="020B0604020202020204" pitchFamily="34" charset="0"/>
                <a:cs typeface="Arial" panose="020B0604020202020204" pitchFamily="34" charset="0"/>
              </a:rPr>
              <a:t>Top Four:</a:t>
            </a:r>
          </a:p>
          <a:p>
            <a:pPr marL="571500" indent="-457200" defTabSz="914400">
              <a:lnSpc>
                <a:spcPct val="90000"/>
              </a:lnSpc>
              <a:spcAft>
                <a:spcPts val="600"/>
              </a:spcAft>
              <a:buFont typeface="+mj-lt"/>
              <a:buAutoNum type="arabicPeriod"/>
            </a:pPr>
            <a:r>
              <a:rPr lang="en-US" sz="1600" b="1" dirty="0">
                <a:solidFill>
                  <a:srgbClr val="C00000"/>
                </a:solidFill>
                <a:latin typeface="Arial" panose="020B0604020202020204" pitchFamily="34" charset="0"/>
                <a:cs typeface="Arial" panose="020B0604020202020204" pitchFamily="34" charset="0"/>
              </a:rPr>
              <a:t>Protecting Heritage </a:t>
            </a:r>
          </a:p>
          <a:p>
            <a:pPr marL="571500" indent="-457200" defTabSz="914400">
              <a:lnSpc>
                <a:spcPct val="90000"/>
              </a:lnSpc>
              <a:spcAft>
                <a:spcPts val="600"/>
              </a:spcAft>
              <a:buFont typeface="+mj-lt"/>
              <a:buAutoNum type="arabicPeriod"/>
            </a:pPr>
            <a:r>
              <a:rPr lang="en-US" sz="1600" b="1" dirty="0">
                <a:solidFill>
                  <a:srgbClr val="C00000"/>
                </a:solidFill>
                <a:latin typeface="Arial" panose="020B0604020202020204" pitchFamily="34" charset="0"/>
                <a:cs typeface="Arial" panose="020B0604020202020204" pitchFamily="34" charset="0"/>
              </a:rPr>
              <a:t>Free Entry to HNZPT Places</a:t>
            </a:r>
          </a:p>
          <a:p>
            <a:pPr marL="571500" indent="-457200" defTabSz="914400">
              <a:lnSpc>
                <a:spcPct val="90000"/>
              </a:lnSpc>
              <a:spcAft>
                <a:spcPts val="600"/>
              </a:spcAft>
              <a:buFont typeface="+mj-lt"/>
              <a:buAutoNum type="arabicPeriod"/>
            </a:pPr>
            <a:r>
              <a:rPr lang="en-US" sz="1600" b="1" dirty="0">
                <a:solidFill>
                  <a:srgbClr val="C00000"/>
                </a:solidFill>
                <a:latin typeface="Arial" panose="020B0604020202020204" pitchFamily="34" charset="0"/>
                <a:cs typeface="Arial" panose="020B0604020202020204" pitchFamily="34" charset="0"/>
              </a:rPr>
              <a:t>Free Entry to International Heritage</a:t>
            </a:r>
          </a:p>
          <a:p>
            <a:pPr marL="571500" indent="-457200" defTabSz="914400">
              <a:lnSpc>
                <a:spcPct val="90000"/>
              </a:lnSpc>
              <a:spcAft>
                <a:spcPts val="600"/>
              </a:spcAft>
              <a:buFont typeface="+mj-lt"/>
              <a:buAutoNum type="arabicPeriod"/>
            </a:pPr>
            <a:r>
              <a:rPr lang="en-US" sz="1600" b="1" dirty="0">
                <a:solidFill>
                  <a:srgbClr val="C00000"/>
                </a:solidFill>
                <a:latin typeface="Arial" panose="020B0604020202020204" pitchFamily="34" charset="0"/>
                <a:cs typeface="Arial" panose="020B0604020202020204" pitchFamily="34" charset="0"/>
              </a:rPr>
              <a:t>Magazine</a:t>
            </a:r>
          </a:p>
        </p:txBody>
      </p:sp>
      <p:pic>
        <p:nvPicPr>
          <p:cNvPr id="3" name="Picture 2">
            <a:extLst>
              <a:ext uri="{FF2B5EF4-FFF2-40B4-BE49-F238E27FC236}">
                <a16:creationId xmlns:a16="http://schemas.microsoft.com/office/drawing/2014/main" id="{D02F2350-1AEF-9F59-FCF9-C3937BCAFAB8}"/>
              </a:ext>
            </a:extLst>
          </p:cNvPr>
          <p:cNvPicPr>
            <a:picLocks noChangeAspect="1"/>
          </p:cNvPicPr>
          <p:nvPr/>
        </p:nvPicPr>
        <p:blipFill>
          <a:blip r:embed="rId4"/>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143931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noFill/>
        </p:spPr>
        <p:txBody>
          <a:bodyPr anchor="ctr"/>
          <a:lstStyle/>
          <a:p>
            <a:r>
              <a:rPr lang="en-AU" b="1" i="0" u="none" strike="noStrike" dirty="0">
                <a:solidFill>
                  <a:srgbClr val="000000"/>
                </a:solidFill>
                <a:effectLst/>
                <a:latin typeface="Arial" panose="020B0604020202020204" pitchFamily="34" charset="0"/>
                <a:cs typeface="Arial" panose="020B0604020202020204" pitchFamily="34" charset="0"/>
              </a:rPr>
              <a:t>Select Your Most Important Benefit</a:t>
            </a:r>
            <a:endParaRPr lang="en-US"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CE1D76F-0F9C-E0B7-B6FF-86EF30925ECC}"/>
              </a:ext>
            </a:extLst>
          </p:cNvPr>
          <p:cNvPicPr>
            <a:picLocks noChangeAspect="1"/>
          </p:cNvPicPr>
          <p:nvPr/>
        </p:nvPicPr>
        <p:blipFill>
          <a:blip r:embed="rId3"/>
          <a:stretch>
            <a:fillRect/>
          </a:stretch>
        </p:blipFill>
        <p:spPr>
          <a:xfrm>
            <a:off x="571981" y="1601131"/>
            <a:ext cx="9354574" cy="4351149"/>
          </a:xfrm>
          <a:prstGeom prst="rect">
            <a:avLst/>
          </a:prstGeom>
        </p:spPr>
      </p:pic>
      <p:sp>
        <p:nvSpPr>
          <p:cNvPr id="15" name="Rounded Rectangle 14">
            <a:extLst>
              <a:ext uri="{FF2B5EF4-FFF2-40B4-BE49-F238E27FC236}">
                <a16:creationId xmlns:a16="http://schemas.microsoft.com/office/drawing/2014/main" id="{94C4C944-96B9-D948-7E62-FED3B50035D2}"/>
              </a:ext>
            </a:extLst>
          </p:cNvPr>
          <p:cNvSpPr/>
          <p:nvPr/>
        </p:nvSpPr>
        <p:spPr>
          <a:xfrm>
            <a:off x="5157498" y="1551878"/>
            <a:ext cx="4462462" cy="1500187"/>
          </a:xfrm>
          <a:prstGeom prst="roundRect">
            <a:avLst/>
          </a:prstGeom>
          <a:solidFill>
            <a:srgbClr val="F4F0E9"/>
          </a:solidFill>
          <a:ln w="28575">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U" b="1" dirty="0">
                <a:solidFill>
                  <a:schemeClr val="accent6">
                    <a:lumMod val="50000"/>
                  </a:schemeClr>
                </a:solidFill>
                <a:latin typeface="Arial" panose="020B0604020202020204" pitchFamily="34" charset="0"/>
                <a:cs typeface="Arial" panose="020B0604020202020204" pitchFamily="34" charset="0"/>
              </a:rPr>
              <a:t>This chart provides a general overview of overall benefits enjoyed but does not differentiate preferences across different membership types.</a:t>
            </a:r>
            <a:endParaRPr lang="en-US" b="1" dirty="0">
              <a:solidFill>
                <a:schemeClr val="accent6">
                  <a:lumMod val="50000"/>
                </a:schemeClr>
              </a:solidFill>
              <a:latin typeface="Arial" panose="020B0604020202020204" pitchFamily="34" charset="0"/>
              <a:cs typeface="Arial" panose="020B0604020202020204" pitchFamily="34" charset="0"/>
            </a:endParaRPr>
          </a:p>
        </p:txBody>
      </p:sp>
      <p:sp>
        <p:nvSpPr>
          <p:cNvPr id="6" name="Rounded Rectangle 5">
            <a:extLst>
              <a:ext uri="{FF2B5EF4-FFF2-40B4-BE49-F238E27FC236}">
                <a16:creationId xmlns:a16="http://schemas.microsoft.com/office/drawing/2014/main" id="{ADA10018-5460-2FBD-3408-CE7934366EE1}"/>
              </a:ext>
            </a:extLst>
          </p:cNvPr>
          <p:cNvSpPr/>
          <p:nvPr/>
        </p:nvSpPr>
        <p:spPr>
          <a:xfrm>
            <a:off x="9724133" y="1346263"/>
            <a:ext cx="2368769" cy="2696195"/>
          </a:xfrm>
          <a:prstGeom prst="roundRect">
            <a:avLst/>
          </a:prstGeom>
          <a:solidFill>
            <a:srgbClr val="F4F0E9"/>
          </a:solidFill>
          <a:ln w="28575">
            <a:solidFill>
              <a:srgbClr val="B36D67"/>
            </a:solidFill>
          </a:ln>
        </p:spPr>
        <p:style>
          <a:lnRef idx="2">
            <a:schemeClr val="accent6"/>
          </a:lnRef>
          <a:fillRef idx="1">
            <a:schemeClr val="lt1"/>
          </a:fillRef>
          <a:effectRef idx="0">
            <a:schemeClr val="accent6"/>
          </a:effectRef>
          <a:fontRef idx="minor">
            <a:schemeClr val="dk1"/>
          </a:fontRef>
        </p:style>
        <p:txBody>
          <a:bodyPr rtlCol="0" anchor="ctr"/>
          <a:lstStyle/>
          <a:p>
            <a:pPr marL="114300" indent="0" defTabSz="914400">
              <a:lnSpc>
                <a:spcPct val="90000"/>
              </a:lnSpc>
              <a:spcAft>
                <a:spcPts val="600"/>
              </a:spcAft>
              <a:buNone/>
            </a:pPr>
            <a:r>
              <a:rPr lang="en-US" sz="1600" b="1" dirty="0">
                <a:solidFill>
                  <a:srgbClr val="C00000"/>
                </a:solidFill>
                <a:latin typeface="Arial" panose="020B0604020202020204" pitchFamily="34" charset="0"/>
                <a:cs typeface="Arial" panose="020B0604020202020204" pitchFamily="34" charset="0"/>
              </a:rPr>
              <a:t>Top Four:</a:t>
            </a:r>
          </a:p>
          <a:p>
            <a:pPr marL="571500" indent="-457200" defTabSz="914400">
              <a:lnSpc>
                <a:spcPct val="90000"/>
              </a:lnSpc>
              <a:spcAft>
                <a:spcPts val="600"/>
              </a:spcAft>
              <a:buFont typeface="+mj-lt"/>
              <a:buAutoNum type="arabicPeriod"/>
            </a:pPr>
            <a:r>
              <a:rPr lang="en-US" sz="1600" b="1" dirty="0">
                <a:solidFill>
                  <a:srgbClr val="C00000"/>
                </a:solidFill>
                <a:latin typeface="Arial" panose="020B0604020202020204" pitchFamily="34" charset="0"/>
                <a:cs typeface="Arial" panose="020B0604020202020204" pitchFamily="34" charset="0"/>
              </a:rPr>
              <a:t>Protecting Heritage </a:t>
            </a:r>
          </a:p>
          <a:p>
            <a:pPr marL="571500" indent="-457200" defTabSz="914400">
              <a:lnSpc>
                <a:spcPct val="90000"/>
              </a:lnSpc>
              <a:spcAft>
                <a:spcPts val="600"/>
              </a:spcAft>
              <a:buFont typeface="+mj-lt"/>
              <a:buAutoNum type="arabicPeriod"/>
            </a:pPr>
            <a:r>
              <a:rPr lang="en-US" sz="1600" b="1" dirty="0">
                <a:solidFill>
                  <a:srgbClr val="C00000"/>
                </a:solidFill>
                <a:latin typeface="Arial" panose="020B0604020202020204" pitchFamily="34" charset="0"/>
                <a:cs typeface="Arial" panose="020B0604020202020204" pitchFamily="34" charset="0"/>
              </a:rPr>
              <a:t>Free Entry to International Heritage</a:t>
            </a:r>
          </a:p>
          <a:p>
            <a:pPr marL="571500" indent="-457200" defTabSz="914400">
              <a:lnSpc>
                <a:spcPct val="90000"/>
              </a:lnSpc>
              <a:spcAft>
                <a:spcPts val="600"/>
              </a:spcAft>
              <a:buFont typeface="+mj-lt"/>
              <a:buAutoNum type="arabicPeriod"/>
            </a:pPr>
            <a:r>
              <a:rPr lang="en-US" sz="1600" b="1" dirty="0">
                <a:solidFill>
                  <a:srgbClr val="C00000"/>
                </a:solidFill>
                <a:latin typeface="Arial" panose="020B0604020202020204" pitchFamily="34" charset="0"/>
                <a:cs typeface="Arial" panose="020B0604020202020204" pitchFamily="34" charset="0"/>
              </a:rPr>
              <a:t>Free Entry to HNZPT Places</a:t>
            </a:r>
          </a:p>
          <a:p>
            <a:pPr marL="571500" indent="-457200" defTabSz="914400">
              <a:lnSpc>
                <a:spcPct val="90000"/>
              </a:lnSpc>
              <a:spcAft>
                <a:spcPts val="600"/>
              </a:spcAft>
              <a:buFont typeface="+mj-lt"/>
              <a:buAutoNum type="arabicPeriod"/>
            </a:pPr>
            <a:r>
              <a:rPr lang="en-US" sz="1600" b="1" dirty="0">
                <a:solidFill>
                  <a:srgbClr val="C00000"/>
                </a:solidFill>
                <a:latin typeface="Arial" panose="020B0604020202020204" pitchFamily="34" charset="0"/>
                <a:cs typeface="Arial" panose="020B0604020202020204" pitchFamily="34" charset="0"/>
              </a:rPr>
              <a:t>Magazine</a:t>
            </a:r>
          </a:p>
        </p:txBody>
      </p:sp>
      <p:pic>
        <p:nvPicPr>
          <p:cNvPr id="3" name="Picture 2">
            <a:extLst>
              <a:ext uri="{FF2B5EF4-FFF2-40B4-BE49-F238E27FC236}">
                <a16:creationId xmlns:a16="http://schemas.microsoft.com/office/drawing/2014/main" id="{0B968A96-08DA-207F-F2B1-AE27E49885A7}"/>
              </a:ext>
            </a:extLst>
          </p:cNvPr>
          <p:cNvPicPr>
            <a:picLocks noChangeAspect="1"/>
          </p:cNvPicPr>
          <p:nvPr/>
        </p:nvPicPr>
        <p:blipFill>
          <a:blip r:embed="rId4"/>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355076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4186-D720-9A9F-5D18-F3D87CA440FB}"/>
              </a:ext>
            </a:extLst>
          </p:cNvPr>
          <p:cNvSpPr>
            <a:spLocks noGrp="1"/>
          </p:cNvSpPr>
          <p:nvPr>
            <p:ph type="title"/>
          </p:nvPr>
        </p:nvSpPr>
        <p:spPr>
          <a:xfrm>
            <a:off x="914399" y="106242"/>
            <a:ext cx="9101798" cy="1438780"/>
          </a:xfrm>
        </p:spPr>
        <p:txBody>
          <a:bodyPr anchor="ctr"/>
          <a:lstStyle/>
          <a:p>
            <a:r>
              <a:rPr lang="en-US" b="1" dirty="0">
                <a:latin typeface="Arial" panose="020B0604020202020204" pitchFamily="34" charset="0"/>
                <a:cs typeface="Arial" panose="020B0604020202020204" pitchFamily="34" charset="0"/>
              </a:rPr>
              <a:t>Correspondence Analysis</a:t>
            </a:r>
            <a:endParaRPr lang="en-US"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C436ACA4-BB6C-AB04-5964-73718DD937C5}"/>
              </a:ext>
            </a:extLst>
          </p:cNvPr>
          <p:cNvSpPr>
            <a:spLocks noGrp="1"/>
          </p:cNvSpPr>
          <p:nvPr>
            <p:ph sz="half" idx="14"/>
          </p:nvPr>
        </p:nvSpPr>
        <p:spPr>
          <a:xfrm>
            <a:off x="914399" y="1556667"/>
            <a:ext cx="10621109" cy="4272634"/>
          </a:xfrm>
        </p:spPr>
        <p:txBody>
          <a:bodyPr>
            <a:normAutofit fontScale="92500" lnSpcReduction="10000"/>
          </a:bodyPr>
          <a:lstStyle/>
          <a:p>
            <a:r>
              <a:rPr lang="en-US" sz="2500" dirty="0">
                <a:latin typeface="Arial" panose="020B0604020202020204" pitchFamily="34" charset="0"/>
                <a:cs typeface="Arial" panose="020B0604020202020204" pitchFamily="34" charset="0"/>
              </a:rPr>
              <a:t>Correspondence analysis (CA) is a statistical technique that helps to identify and display the relationships between categorical variables in a dataset.</a:t>
            </a:r>
            <a:br>
              <a:rPr lang="en-US" sz="2500" dirty="0">
                <a:latin typeface="Arial" panose="020B0604020202020204" pitchFamily="34" charset="0"/>
                <a:cs typeface="Arial" panose="020B0604020202020204" pitchFamily="34" charset="0"/>
              </a:rPr>
            </a:br>
            <a:br>
              <a:rPr lang="en-US" sz="2500" dirty="0">
                <a:latin typeface="Arial" panose="020B0604020202020204" pitchFamily="34" charset="0"/>
                <a:cs typeface="Arial" panose="020B0604020202020204" pitchFamily="34" charset="0"/>
              </a:rPr>
            </a:br>
            <a:br>
              <a:rPr lang="en-US" sz="2500" dirty="0">
                <a:latin typeface="Arial" panose="020B0604020202020204" pitchFamily="34" charset="0"/>
                <a:cs typeface="Arial" panose="020B0604020202020204" pitchFamily="34" charset="0"/>
              </a:rPr>
            </a:br>
            <a:r>
              <a:rPr lang="en-US" sz="2800" b="1" dirty="0">
                <a:solidFill>
                  <a:srgbClr val="C00000"/>
                </a:solidFill>
                <a:latin typeface="Arial" panose="020B0604020202020204" pitchFamily="34" charset="0"/>
                <a:cs typeface="Arial" panose="020B0604020202020204" pitchFamily="34" charset="0"/>
              </a:rPr>
              <a:t>Why Did We Use CA?</a:t>
            </a:r>
            <a:endParaRPr lang="en-US" sz="2500" dirty="0">
              <a:solidFill>
                <a:srgbClr val="C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AU" sz="2500" dirty="0">
                <a:latin typeface="Arial" panose="020B0604020202020204" pitchFamily="34" charset="0"/>
                <a:cs typeface="Arial" panose="020B0604020202020204" pitchFamily="34" charset="0"/>
              </a:rPr>
              <a:t>Our project involves a lot of categorical variables, and CA allowed us to explore the </a:t>
            </a:r>
            <a:r>
              <a:rPr lang="en-AU" sz="2500" b="1" dirty="0">
                <a:latin typeface="Arial" panose="020B0604020202020204" pitchFamily="34" charset="0"/>
                <a:cs typeface="Arial" panose="020B0604020202020204" pitchFamily="34" charset="0"/>
              </a:rPr>
              <a:t>relationships</a:t>
            </a:r>
            <a:r>
              <a:rPr lang="en-AU" sz="2500" dirty="0">
                <a:latin typeface="Arial" panose="020B0604020202020204" pitchFamily="34" charset="0"/>
                <a:cs typeface="Arial" panose="020B0604020202020204" pitchFamily="34" charset="0"/>
              </a:rPr>
              <a:t> between different categories, revealing which categories are similar or associated.</a:t>
            </a:r>
          </a:p>
          <a:p>
            <a:pPr marL="342900" indent="-342900">
              <a:buFont typeface="Arial" panose="020B0604020202020204" pitchFamily="34" charset="0"/>
              <a:buChar char="•"/>
            </a:pPr>
            <a:r>
              <a:rPr lang="en-AU" sz="2500" dirty="0">
                <a:latin typeface="Arial" panose="020B0604020202020204" pitchFamily="34" charset="0"/>
                <a:cs typeface="Arial" panose="020B0604020202020204" pitchFamily="34" charset="0"/>
              </a:rPr>
              <a:t>By reducing the data to a lower dimension, CA provided us with a </a:t>
            </a:r>
            <a:r>
              <a:rPr lang="en-AU" sz="2500" b="1" dirty="0">
                <a:latin typeface="Arial" panose="020B0604020202020204" pitchFamily="34" charset="0"/>
                <a:cs typeface="Arial" panose="020B0604020202020204" pitchFamily="34" charset="0"/>
              </a:rPr>
              <a:t>clear, visual representation</a:t>
            </a:r>
            <a:r>
              <a:rPr lang="en-AU" sz="2500" dirty="0">
                <a:latin typeface="Arial" panose="020B0604020202020204" pitchFamily="34" charset="0"/>
                <a:cs typeface="Arial" panose="020B0604020202020204" pitchFamily="34" charset="0"/>
              </a:rPr>
              <a:t> of the associations, making complex relationships easy to interpret.</a:t>
            </a:r>
            <a:br>
              <a:rPr lang="en-US" sz="2500" b="1" dirty="0"/>
            </a:br>
            <a:br>
              <a:rPr lang="en-US" sz="2400" b="1" dirty="0"/>
            </a:br>
            <a:endParaRPr lang="en-US" sz="2400" b="1" dirty="0"/>
          </a:p>
        </p:txBody>
      </p:sp>
      <p:pic>
        <p:nvPicPr>
          <p:cNvPr id="3" name="Picture 2">
            <a:extLst>
              <a:ext uri="{FF2B5EF4-FFF2-40B4-BE49-F238E27FC236}">
                <a16:creationId xmlns:a16="http://schemas.microsoft.com/office/drawing/2014/main" id="{8A151142-6E4A-670D-72BF-D755CFDDF1D6}"/>
              </a:ext>
            </a:extLst>
          </p:cNvPr>
          <p:cNvPicPr>
            <a:picLocks noChangeAspect="1"/>
          </p:cNvPicPr>
          <p:nvPr/>
        </p:nvPicPr>
        <p:blipFill>
          <a:blip r:embed="rId3"/>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1137630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3BCAF3-FB95-B058-AB6C-29E49A90A60C}"/>
              </a:ext>
            </a:extLst>
          </p:cNvPr>
          <p:cNvPicPr>
            <a:picLocks noChangeAspect="1"/>
          </p:cNvPicPr>
          <p:nvPr/>
        </p:nvPicPr>
        <p:blipFill>
          <a:blip r:embed="rId2"/>
          <a:stretch>
            <a:fillRect/>
          </a:stretch>
        </p:blipFill>
        <p:spPr>
          <a:xfrm>
            <a:off x="742396" y="304799"/>
            <a:ext cx="10755337" cy="6280915"/>
          </a:xfrm>
          <a:prstGeom prst="rect">
            <a:avLst/>
          </a:prstGeom>
        </p:spPr>
      </p:pic>
      <p:sp>
        <p:nvSpPr>
          <p:cNvPr id="17" name="L-shape 16">
            <a:extLst>
              <a:ext uri="{FF2B5EF4-FFF2-40B4-BE49-F238E27FC236}">
                <a16:creationId xmlns:a16="http://schemas.microsoft.com/office/drawing/2014/main" id="{35D9F883-63DD-C80B-492E-846C66964B0E}"/>
              </a:ext>
            </a:extLst>
          </p:cNvPr>
          <p:cNvSpPr/>
          <p:nvPr/>
        </p:nvSpPr>
        <p:spPr>
          <a:xfrm rot="5400000">
            <a:off x="6656413" y="2200738"/>
            <a:ext cx="1135227" cy="1662802"/>
          </a:xfrm>
          <a:prstGeom prst="corner">
            <a:avLst>
              <a:gd name="adj1" fmla="val 77941"/>
              <a:gd name="adj2" fmla="val 87923"/>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D1D75ED-EAFF-D670-CC07-4BB66C511352}"/>
              </a:ext>
            </a:extLst>
          </p:cNvPr>
          <p:cNvSpPr txBox="1"/>
          <p:nvPr/>
        </p:nvSpPr>
        <p:spPr>
          <a:xfrm>
            <a:off x="2261425" y="1445200"/>
            <a:ext cx="7314935" cy="646331"/>
          </a:xfrm>
          <a:prstGeom prst="rect">
            <a:avLst/>
          </a:prstGeom>
          <a:noFill/>
        </p:spPr>
        <p:txBody>
          <a:bodyPr wrap="square" rtlCol="0">
            <a:spAutoFit/>
          </a:bodyPr>
          <a:lstStyle/>
          <a:p>
            <a:r>
              <a:rPr lang="en-AU" b="1" i="0" u="none" strike="noStrike" dirty="0">
                <a:solidFill>
                  <a:srgbClr val="FF0000"/>
                </a:solidFill>
                <a:effectLst/>
                <a:latin typeface="Arial" panose="020B0604020202020204" pitchFamily="34" charset="0"/>
                <a:cs typeface="Arial" panose="020B0604020202020204" pitchFamily="34" charset="0"/>
              </a:rPr>
              <a:t>Joint Seniors</a:t>
            </a:r>
            <a:r>
              <a:rPr lang="en-AU" b="0" i="0" u="none" strike="noStrike" dirty="0">
                <a:solidFill>
                  <a:srgbClr val="FF0000"/>
                </a:solidFill>
                <a:effectLst/>
                <a:latin typeface="Arial" panose="020B0604020202020204" pitchFamily="34" charset="0"/>
                <a:cs typeface="Arial" panose="020B0604020202020204" pitchFamily="34" charset="0"/>
              </a:rPr>
              <a:t> </a:t>
            </a:r>
            <a:r>
              <a:rPr lang="en-AU" b="0" i="0" u="none" strike="noStrike" dirty="0">
                <a:solidFill>
                  <a:srgbClr val="000000"/>
                </a:solidFill>
                <a:effectLst/>
                <a:latin typeface="Arial" panose="020B0604020202020204" pitchFamily="34" charset="0"/>
                <a:cs typeface="Arial" panose="020B0604020202020204" pitchFamily="34" charset="0"/>
              </a:rPr>
              <a:t>and </a:t>
            </a:r>
            <a:r>
              <a:rPr lang="en-AU" b="1" dirty="0">
                <a:solidFill>
                  <a:srgbClr val="FF0000"/>
                </a:solidFill>
                <a:latin typeface="Arial" panose="020B0604020202020204" pitchFamily="34" charset="0"/>
                <a:cs typeface="Arial" panose="020B0604020202020204" pitchFamily="34" charset="0"/>
              </a:rPr>
              <a:t>Seniors </a:t>
            </a:r>
            <a:r>
              <a:rPr lang="en-AU" b="0" i="0" u="none" strike="noStrike" dirty="0">
                <a:solidFill>
                  <a:srgbClr val="000000"/>
                </a:solidFill>
                <a:effectLst/>
                <a:latin typeface="Arial" panose="020B0604020202020204" pitchFamily="34" charset="0"/>
                <a:cs typeface="Arial" panose="020B0604020202020204" pitchFamily="34" charset="0"/>
              </a:rPr>
              <a:t>categories to </a:t>
            </a:r>
            <a:r>
              <a:rPr lang="en-AU" b="1" i="0" u="none" strike="noStrike" dirty="0">
                <a:solidFill>
                  <a:srgbClr val="0431F7"/>
                </a:solidFill>
                <a:effectLst/>
                <a:latin typeface="Arial" panose="020B0604020202020204" pitchFamily="34" charset="0"/>
                <a:cs typeface="Arial" panose="020B0604020202020204" pitchFamily="34" charset="0"/>
              </a:rPr>
              <a:t>protection</a:t>
            </a:r>
            <a:r>
              <a:rPr lang="en-AU" b="0" i="0" u="none" strike="noStrike" dirty="0">
                <a:solidFill>
                  <a:srgbClr val="000000"/>
                </a:solidFill>
                <a:effectLst/>
                <a:latin typeface="Arial" panose="020B0604020202020204" pitchFamily="34" charset="0"/>
                <a:cs typeface="Arial" panose="020B0604020202020204" pitchFamily="34" charset="0"/>
              </a:rPr>
              <a:t> and </a:t>
            </a:r>
            <a:r>
              <a:rPr lang="en-AU" b="1" i="0" u="none" strike="noStrike" dirty="0">
                <a:solidFill>
                  <a:srgbClr val="0431F7"/>
                </a:solidFill>
                <a:effectLst/>
                <a:latin typeface="Arial" panose="020B0604020202020204" pitchFamily="34" charset="0"/>
                <a:cs typeface="Arial" panose="020B0604020202020204" pitchFamily="34" charset="0"/>
              </a:rPr>
              <a:t>magazine</a:t>
            </a:r>
            <a:r>
              <a:rPr lang="en-AU" b="0" i="0" u="none" strike="noStrike" dirty="0">
                <a:solidFill>
                  <a:srgbClr val="000000"/>
                </a:solidFill>
                <a:effectLst/>
                <a:latin typeface="Arial" panose="020B0604020202020204" pitchFamily="34" charset="0"/>
                <a:cs typeface="Arial" panose="020B0604020202020204" pitchFamily="34" charset="0"/>
              </a:rPr>
              <a:t> indicates a high level of engagement with these benefits.</a:t>
            </a:r>
            <a:endParaRPr lang="en-US" dirty="0">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87B0375A-27CA-9698-3EBB-2C0BAC59DB21}"/>
              </a:ext>
            </a:extLst>
          </p:cNvPr>
          <p:cNvCxnSpPr>
            <a:cxnSpLocks/>
          </p:cNvCxnSpPr>
          <p:nvPr/>
        </p:nvCxnSpPr>
        <p:spPr>
          <a:xfrm>
            <a:off x="5393635" y="2163573"/>
            <a:ext cx="811481" cy="827397"/>
          </a:xfrm>
          <a:prstGeom prst="straightConnector1">
            <a:avLst/>
          </a:prstGeom>
          <a:ln w="28575">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D16CE43-459C-B3EF-49F0-4D00160D0C59}"/>
              </a:ext>
            </a:extLst>
          </p:cNvPr>
          <p:cNvCxnSpPr>
            <a:cxnSpLocks/>
          </p:cNvCxnSpPr>
          <p:nvPr/>
        </p:nvCxnSpPr>
        <p:spPr>
          <a:xfrm flipV="1">
            <a:off x="7549478" y="4027577"/>
            <a:ext cx="0" cy="667133"/>
          </a:xfrm>
          <a:prstGeom prst="straightConnector1">
            <a:avLst/>
          </a:prstGeom>
          <a:ln w="28575">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054533-D1F8-4889-C5AE-6C0440EFE4AE}"/>
              </a:ext>
            </a:extLst>
          </p:cNvPr>
          <p:cNvSpPr txBox="1"/>
          <p:nvPr/>
        </p:nvSpPr>
        <p:spPr>
          <a:xfrm>
            <a:off x="5278585" y="4762999"/>
            <a:ext cx="5976177" cy="923330"/>
          </a:xfrm>
          <a:prstGeom prst="rect">
            <a:avLst/>
          </a:prstGeom>
          <a:noFill/>
        </p:spPr>
        <p:txBody>
          <a:bodyPr wrap="square" rtlCol="0">
            <a:spAutoFit/>
          </a:bodyPr>
          <a:lstStyle/>
          <a:p>
            <a:r>
              <a:rPr lang="en-AU" b="1" dirty="0">
                <a:solidFill>
                  <a:srgbClr val="FF0000"/>
                </a:solidFill>
                <a:latin typeface="Arial" panose="020B0604020202020204" pitchFamily="34" charset="0"/>
                <a:cs typeface="Arial" panose="020B0604020202020204" pitchFamily="34" charset="0"/>
              </a:rPr>
              <a:t>Joint Senior</a:t>
            </a:r>
            <a:r>
              <a:rPr lang="zh-TW" altLang="en-US" dirty="0">
                <a:solidFill>
                  <a:srgbClr val="FF0000"/>
                </a:solidFill>
                <a:latin typeface="Arial" panose="020B0604020202020204" pitchFamily="34" charset="0"/>
                <a:cs typeface="Arial" panose="020B0604020202020204" pitchFamily="34" charset="0"/>
              </a:rPr>
              <a:t> </a:t>
            </a:r>
            <a:r>
              <a:rPr lang="en-AU" dirty="0">
                <a:latin typeface="Arial" panose="020B0604020202020204" pitchFamily="34" charset="0"/>
                <a:cs typeface="Arial" panose="020B0604020202020204" pitchFamily="34" charset="0"/>
              </a:rPr>
              <a:t>and </a:t>
            </a:r>
            <a:r>
              <a:rPr lang="en-AU" b="1" dirty="0">
                <a:solidFill>
                  <a:srgbClr val="FF0000"/>
                </a:solidFill>
                <a:latin typeface="Arial" panose="020B0604020202020204" pitchFamily="34" charset="0"/>
                <a:cs typeface="Arial" panose="020B0604020202020204" pitchFamily="34" charset="0"/>
              </a:rPr>
              <a:t>Family</a:t>
            </a:r>
            <a:r>
              <a:rPr lang="en-AU" dirty="0">
                <a:latin typeface="Arial" panose="020B0604020202020204" pitchFamily="34" charset="0"/>
                <a:cs typeface="Arial" panose="020B0604020202020204" pitchFamily="34" charset="0"/>
              </a:rPr>
              <a:t> categories show a high level of engagement with the benefits of </a:t>
            </a:r>
            <a:r>
              <a:rPr lang="en-AU" b="1" dirty="0" err="1">
                <a:solidFill>
                  <a:srgbClr val="0431F7"/>
                </a:solidFill>
                <a:latin typeface="Arial" panose="020B0604020202020204" pitchFamily="34" charset="0"/>
                <a:cs typeface="Arial" panose="020B0604020202020204" pitchFamily="34" charset="0"/>
              </a:rPr>
              <a:t>free_entry_oversea</a:t>
            </a:r>
            <a:r>
              <a:rPr lang="en-AU" b="1" dirty="0">
                <a:solidFill>
                  <a:srgbClr val="0431F7"/>
                </a:solidFill>
                <a:latin typeface="Arial" panose="020B0604020202020204" pitchFamily="34" charset="0"/>
                <a:cs typeface="Arial" panose="020B0604020202020204" pitchFamily="34" charset="0"/>
              </a:rPr>
              <a:t> </a:t>
            </a:r>
            <a:r>
              <a:rPr lang="en-AU" dirty="0">
                <a:latin typeface="Arial" panose="020B0604020202020204" pitchFamily="34" charset="0"/>
                <a:cs typeface="Arial" panose="020B0604020202020204" pitchFamily="34" charset="0"/>
              </a:rPr>
              <a:t>heritage sites, indicating strong interest.</a:t>
            </a:r>
            <a:endParaRPr lang="en-US"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84D60B90-23A8-171F-C6FB-908FC715AEBF}"/>
              </a:ext>
            </a:extLst>
          </p:cNvPr>
          <p:cNvSpPr/>
          <p:nvPr/>
        </p:nvSpPr>
        <p:spPr>
          <a:xfrm rot="5400000">
            <a:off x="7598158" y="2546373"/>
            <a:ext cx="667131" cy="1981194"/>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70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6"/>
                                        </p:tgtEl>
                                        <p:attrNameLst>
                                          <p:attrName>style.visibility</p:attrName>
                                        </p:attrNameLst>
                                      </p:cBhvr>
                                      <p:to>
                                        <p:strVal val="hidden"/>
                                      </p:to>
                                    </p:set>
                                  </p:sub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2"/>
                                        </p:tgtEl>
                                        <p:attrNameLst>
                                          <p:attrName>style.visibility</p:attrName>
                                        </p:attrNameLst>
                                      </p:cBhvr>
                                      <p:to>
                                        <p:strVal val="hidden"/>
                                      </p:to>
                                    </p:set>
                                  </p:sub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5" grpId="0"/>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noFill/>
        </p:spPr>
        <p:txBody>
          <a:bodyPr anchor="ctr"/>
          <a:lstStyle/>
          <a:p>
            <a:r>
              <a:rPr lang="en-US" b="1" dirty="0">
                <a:latin typeface="Arial" panose="020B0604020202020204" pitchFamily="34" charset="0"/>
                <a:cs typeface="Arial" panose="020B0604020202020204" pitchFamily="34" charset="0"/>
              </a:rPr>
              <a:t>Which Activities Have You Done Within The Last Year?</a:t>
            </a:r>
          </a:p>
        </p:txBody>
      </p:sp>
      <p:pic>
        <p:nvPicPr>
          <p:cNvPr id="8" name="Picture 7">
            <a:extLst>
              <a:ext uri="{FF2B5EF4-FFF2-40B4-BE49-F238E27FC236}">
                <a16:creationId xmlns:a16="http://schemas.microsoft.com/office/drawing/2014/main" id="{C555090E-29EE-A893-2BCC-A09C191C6693}"/>
              </a:ext>
            </a:extLst>
          </p:cNvPr>
          <p:cNvPicPr>
            <a:picLocks noChangeAspect="1"/>
          </p:cNvPicPr>
          <p:nvPr/>
        </p:nvPicPr>
        <p:blipFill>
          <a:blip r:embed="rId3"/>
          <a:stretch>
            <a:fillRect/>
          </a:stretch>
        </p:blipFill>
        <p:spPr>
          <a:xfrm>
            <a:off x="178753" y="1642435"/>
            <a:ext cx="11834493" cy="4512372"/>
          </a:xfrm>
          <a:prstGeom prst="rect">
            <a:avLst/>
          </a:prstGeom>
        </p:spPr>
      </p:pic>
      <p:sp>
        <p:nvSpPr>
          <p:cNvPr id="5" name="Rounded Rectangle 4">
            <a:extLst>
              <a:ext uri="{FF2B5EF4-FFF2-40B4-BE49-F238E27FC236}">
                <a16:creationId xmlns:a16="http://schemas.microsoft.com/office/drawing/2014/main" id="{7431B0AB-1639-C035-D52E-6276AAD48D50}"/>
              </a:ext>
            </a:extLst>
          </p:cNvPr>
          <p:cNvSpPr/>
          <p:nvPr/>
        </p:nvSpPr>
        <p:spPr>
          <a:xfrm rot="19064572" flipV="1">
            <a:off x="2197290" y="5392562"/>
            <a:ext cx="900750" cy="301883"/>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9204339-596C-34D0-0F5E-181F1EF0A096}"/>
              </a:ext>
            </a:extLst>
          </p:cNvPr>
          <p:cNvSpPr/>
          <p:nvPr/>
        </p:nvSpPr>
        <p:spPr>
          <a:xfrm rot="19064572" flipV="1">
            <a:off x="3303704" y="5445821"/>
            <a:ext cx="1049343" cy="34337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7FC713B-B94D-D90A-6CFF-AC86E83D8934}"/>
              </a:ext>
            </a:extLst>
          </p:cNvPr>
          <p:cNvSpPr/>
          <p:nvPr/>
        </p:nvSpPr>
        <p:spPr>
          <a:xfrm rot="19064572" flipV="1">
            <a:off x="7304751" y="4563410"/>
            <a:ext cx="900750" cy="301883"/>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74F0461-49AA-730D-22C8-05B7B49712F8}"/>
              </a:ext>
            </a:extLst>
          </p:cNvPr>
          <p:cNvSpPr/>
          <p:nvPr/>
        </p:nvSpPr>
        <p:spPr>
          <a:xfrm rot="19064572" flipV="1">
            <a:off x="8313188" y="4694175"/>
            <a:ext cx="1130641" cy="253899"/>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2286E91-9F28-AFAA-9A03-10EF5E91A058}"/>
              </a:ext>
            </a:extLst>
          </p:cNvPr>
          <p:cNvPicPr>
            <a:picLocks noChangeAspect="1"/>
          </p:cNvPicPr>
          <p:nvPr/>
        </p:nvPicPr>
        <p:blipFill>
          <a:blip r:embed="rId4"/>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426821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F2807A-F537-34EE-597C-FE0385678873}"/>
              </a:ext>
            </a:extLst>
          </p:cNvPr>
          <p:cNvPicPr>
            <a:picLocks noChangeAspect="1"/>
          </p:cNvPicPr>
          <p:nvPr/>
        </p:nvPicPr>
        <p:blipFill>
          <a:blip r:embed="rId3"/>
          <a:stretch>
            <a:fillRect/>
          </a:stretch>
        </p:blipFill>
        <p:spPr>
          <a:xfrm>
            <a:off x="1194064" y="319036"/>
            <a:ext cx="9803871" cy="6219927"/>
          </a:xfrm>
          <a:prstGeom prst="rect">
            <a:avLst/>
          </a:prstGeom>
        </p:spPr>
      </p:pic>
      <p:sp>
        <p:nvSpPr>
          <p:cNvPr id="4" name="TextBox 3">
            <a:extLst>
              <a:ext uri="{FF2B5EF4-FFF2-40B4-BE49-F238E27FC236}">
                <a16:creationId xmlns:a16="http://schemas.microsoft.com/office/drawing/2014/main" id="{F3826821-E42C-C8FB-30D8-B05EF6BA1CE7}"/>
              </a:ext>
            </a:extLst>
          </p:cNvPr>
          <p:cNvSpPr txBox="1"/>
          <p:nvPr/>
        </p:nvSpPr>
        <p:spPr>
          <a:xfrm>
            <a:off x="2273300" y="1095245"/>
            <a:ext cx="8461994" cy="923330"/>
          </a:xfrm>
          <a:prstGeom prst="rect">
            <a:avLst/>
          </a:prstGeom>
          <a:noFill/>
        </p:spPr>
        <p:txBody>
          <a:bodyPr wrap="square" rtlCol="0">
            <a:spAutoFit/>
          </a:bodyPr>
          <a:lstStyle/>
          <a:p>
            <a:r>
              <a:rPr lang="en-AU" b="1" i="0" u="none" strike="noStrike" dirty="0">
                <a:solidFill>
                  <a:srgbClr val="FF0000"/>
                </a:solidFill>
                <a:effectLst/>
                <a:latin typeface="Arial" panose="020B0604020202020204" pitchFamily="34" charset="0"/>
                <a:cs typeface="Arial" panose="020B0604020202020204" pitchFamily="34" charset="0"/>
              </a:rPr>
              <a:t>Joint Seniors</a:t>
            </a:r>
            <a:r>
              <a:rPr lang="en-AU" b="0" i="0" u="none" strike="noStrike" dirty="0">
                <a:solidFill>
                  <a:srgbClr val="FF0000"/>
                </a:solidFill>
                <a:effectLst/>
                <a:latin typeface="Arial" panose="020B0604020202020204" pitchFamily="34" charset="0"/>
                <a:cs typeface="Arial" panose="020B0604020202020204" pitchFamily="34" charset="0"/>
              </a:rPr>
              <a:t> </a:t>
            </a:r>
            <a:r>
              <a:rPr lang="en-AU" b="0" i="0" u="none" strike="noStrike" dirty="0">
                <a:solidFill>
                  <a:srgbClr val="000000"/>
                </a:solidFill>
                <a:effectLst/>
                <a:latin typeface="Arial" panose="020B0604020202020204" pitchFamily="34" charset="0"/>
                <a:cs typeface="Arial" panose="020B0604020202020204" pitchFamily="34" charset="0"/>
              </a:rPr>
              <a:t>and</a:t>
            </a:r>
            <a:r>
              <a:rPr lang="en-AU" b="0" i="0" u="none" strike="noStrike" dirty="0">
                <a:solidFill>
                  <a:srgbClr val="FF0000"/>
                </a:solidFill>
                <a:effectLst/>
                <a:latin typeface="Arial" panose="020B0604020202020204" pitchFamily="34" charset="0"/>
                <a:cs typeface="Arial" panose="020B0604020202020204" pitchFamily="34" charset="0"/>
              </a:rPr>
              <a:t> </a:t>
            </a:r>
            <a:r>
              <a:rPr lang="en-AU" b="1" i="0" u="none" strike="noStrike" dirty="0">
                <a:solidFill>
                  <a:srgbClr val="FF0000"/>
                </a:solidFill>
                <a:effectLst/>
                <a:latin typeface="Arial" panose="020B0604020202020204" pitchFamily="34" charset="0"/>
                <a:cs typeface="Arial" panose="020B0604020202020204" pitchFamily="34" charset="0"/>
              </a:rPr>
              <a:t>Individuals</a:t>
            </a:r>
            <a:r>
              <a:rPr lang="en-AU" b="0" i="0" u="none" strike="noStrike" dirty="0">
                <a:solidFill>
                  <a:srgbClr val="FF0000"/>
                </a:solidFill>
                <a:effectLst/>
                <a:latin typeface="Arial" panose="020B0604020202020204" pitchFamily="34" charset="0"/>
                <a:cs typeface="Arial" panose="020B0604020202020204" pitchFamily="34" charset="0"/>
              </a:rPr>
              <a:t> </a:t>
            </a:r>
            <a:r>
              <a:rPr lang="en-AU" b="0" i="0" u="none" strike="noStrike" dirty="0">
                <a:solidFill>
                  <a:srgbClr val="000000"/>
                </a:solidFill>
                <a:effectLst/>
                <a:latin typeface="Arial" panose="020B0604020202020204" pitchFamily="34" charset="0"/>
                <a:cs typeface="Arial" panose="020B0604020202020204" pitchFamily="34" charset="0"/>
              </a:rPr>
              <a:t>categories to </a:t>
            </a:r>
            <a:r>
              <a:rPr lang="en-AU" b="1" i="0" u="none" strike="noStrike" dirty="0">
                <a:solidFill>
                  <a:srgbClr val="0431F7"/>
                </a:solidFill>
                <a:effectLst/>
                <a:latin typeface="Arial" panose="020B0604020202020204" pitchFamily="34" charset="0"/>
                <a:cs typeface="Arial" panose="020B0604020202020204" pitchFamily="34" charset="0"/>
              </a:rPr>
              <a:t>Attend a cultural event</a:t>
            </a:r>
            <a:r>
              <a:rPr lang="en-AU" b="0" i="0" u="none" strike="noStrike" dirty="0">
                <a:solidFill>
                  <a:srgbClr val="0431F7"/>
                </a:solidFill>
                <a:effectLst/>
                <a:latin typeface="Arial" panose="020B0604020202020204" pitchFamily="34" charset="0"/>
                <a:cs typeface="Arial" panose="020B0604020202020204" pitchFamily="34" charset="0"/>
              </a:rPr>
              <a:t> </a:t>
            </a:r>
            <a:r>
              <a:rPr lang="en-AU" b="0" i="0" u="none" strike="noStrike" dirty="0">
                <a:solidFill>
                  <a:srgbClr val="000000"/>
                </a:solidFill>
                <a:effectLst/>
                <a:latin typeface="Arial" panose="020B0604020202020204" pitchFamily="34" charset="0"/>
                <a:cs typeface="Arial" panose="020B0604020202020204" pitchFamily="34" charset="0"/>
              </a:rPr>
              <a:t>and </a:t>
            </a:r>
            <a:r>
              <a:rPr lang="en-AU" b="1" i="0" u="none" strike="noStrike" dirty="0">
                <a:solidFill>
                  <a:srgbClr val="0431F7"/>
                </a:solidFill>
                <a:effectLst/>
                <a:latin typeface="Arial" panose="020B0604020202020204" pitchFamily="34" charset="0"/>
                <a:cs typeface="Arial" panose="020B0604020202020204" pitchFamily="34" charset="0"/>
              </a:rPr>
              <a:t>Visit other org heritage</a:t>
            </a:r>
            <a:r>
              <a:rPr lang="en-AU" b="0" i="0" u="none" strike="noStrike" dirty="0">
                <a:solidFill>
                  <a:srgbClr val="0431F7"/>
                </a:solidFill>
                <a:effectLst/>
                <a:latin typeface="Arial" panose="020B0604020202020204" pitchFamily="34" charset="0"/>
                <a:cs typeface="Arial" panose="020B0604020202020204" pitchFamily="34" charset="0"/>
              </a:rPr>
              <a:t> </a:t>
            </a:r>
            <a:r>
              <a:rPr lang="en-AU" b="0" i="0" u="none" strike="noStrike" dirty="0">
                <a:solidFill>
                  <a:srgbClr val="000000"/>
                </a:solidFill>
                <a:effectLst/>
                <a:latin typeface="Arial" panose="020B0604020202020204" pitchFamily="34" charset="0"/>
                <a:cs typeface="Arial" panose="020B0604020202020204" pitchFamily="34" charset="0"/>
              </a:rPr>
              <a:t>indicates a high level of engagement with these activities.</a:t>
            </a:r>
            <a:endParaRPr lang="en-US" dirty="0">
              <a:latin typeface="Arial" panose="020B0604020202020204" pitchFamily="34" charset="0"/>
              <a:cs typeface="Arial" panose="020B0604020202020204" pitchFamily="34" charset="0"/>
            </a:endParaRPr>
          </a:p>
          <a:p>
            <a:r>
              <a:rPr lang="en-AU" b="1" i="0" u="none" strike="noStrike" dirty="0">
                <a:solidFill>
                  <a:srgbClr val="FF0000"/>
                </a:solidFill>
                <a:effectLst/>
                <a:latin typeface="Arial" panose="020B0604020202020204" pitchFamily="34" charset="0"/>
                <a:cs typeface="Arial" panose="020B0604020202020204" pitchFamily="34" charset="0"/>
              </a:rPr>
              <a:t>Joint Seniors</a:t>
            </a:r>
            <a:r>
              <a:rPr lang="en-AU" b="0" i="0" u="none" strike="noStrike" dirty="0">
                <a:solidFill>
                  <a:srgbClr val="FF0000"/>
                </a:solidFill>
                <a:effectLst/>
                <a:latin typeface="Arial" panose="020B0604020202020204" pitchFamily="34" charset="0"/>
                <a:cs typeface="Arial" panose="020B0604020202020204" pitchFamily="34" charset="0"/>
              </a:rPr>
              <a:t> </a:t>
            </a:r>
            <a:r>
              <a:rPr lang="en-AU" b="0" i="0" u="none" strike="noStrike" dirty="0">
                <a:solidFill>
                  <a:srgbClr val="000000"/>
                </a:solidFill>
                <a:effectLst/>
                <a:latin typeface="Arial" panose="020B0604020202020204" pitchFamily="34" charset="0"/>
                <a:cs typeface="Arial" panose="020B0604020202020204" pitchFamily="34" charset="0"/>
              </a:rPr>
              <a:t>being close to </a:t>
            </a:r>
            <a:r>
              <a:rPr lang="en-AU" b="1" i="0" u="none" strike="noStrike" dirty="0">
                <a:solidFill>
                  <a:srgbClr val="0431F7"/>
                </a:solidFill>
                <a:effectLst/>
                <a:latin typeface="Arial" panose="020B0604020202020204" pitchFamily="34" charset="0"/>
                <a:cs typeface="Arial" panose="020B0604020202020204" pitchFamily="34" charset="0"/>
              </a:rPr>
              <a:t>Visit overseas heritage</a:t>
            </a:r>
            <a:r>
              <a:rPr lang="en-AU" b="1" i="0" u="none" strike="noStrike" dirty="0">
                <a:solidFill>
                  <a:srgbClr val="000000"/>
                </a:solidFill>
                <a:effectLst/>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8" name="Rounded Rectangle 7">
            <a:extLst>
              <a:ext uri="{FF2B5EF4-FFF2-40B4-BE49-F238E27FC236}">
                <a16:creationId xmlns:a16="http://schemas.microsoft.com/office/drawing/2014/main" id="{67ECE028-04AD-366E-1962-9BB483DA985E}"/>
              </a:ext>
            </a:extLst>
          </p:cNvPr>
          <p:cNvSpPr/>
          <p:nvPr/>
        </p:nvSpPr>
        <p:spPr>
          <a:xfrm>
            <a:off x="5585239" y="2701731"/>
            <a:ext cx="1273294" cy="727269"/>
          </a:xfrm>
          <a:prstGeom prst="roundRect">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7191BCE-9107-85BE-7402-C72A37A1C551}"/>
              </a:ext>
            </a:extLst>
          </p:cNvPr>
          <p:cNvCxnSpPr>
            <a:cxnSpLocks/>
          </p:cNvCxnSpPr>
          <p:nvPr/>
        </p:nvCxnSpPr>
        <p:spPr>
          <a:xfrm flipH="1" flipV="1">
            <a:off x="6728791" y="3541864"/>
            <a:ext cx="318052" cy="501650"/>
          </a:xfrm>
          <a:prstGeom prst="straightConnector1">
            <a:avLst/>
          </a:prstGeom>
          <a:ln w="28575">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5EF4C17-BDFF-D9CC-900E-21BF1C6CD108}"/>
              </a:ext>
            </a:extLst>
          </p:cNvPr>
          <p:cNvSpPr txBox="1"/>
          <p:nvPr/>
        </p:nvSpPr>
        <p:spPr>
          <a:xfrm>
            <a:off x="6818262" y="4062828"/>
            <a:ext cx="3397664" cy="923330"/>
          </a:xfrm>
          <a:prstGeom prst="rect">
            <a:avLst/>
          </a:prstGeom>
          <a:noFill/>
        </p:spPr>
        <p:txBody>
          <a:bodyPr wrap="square">
            <a:spAutoFit/>
          </a:bodyPr>
          <a:lstStyle/>
          <a:p>
            <a:r>
              <a:rPr lang="en-AU" b="1" i="0" u="none" strike="noStrike" dirty="0">
                <a:solidFill>
                  <a:srgbClr val="FF0000"/>
                </a:solidFill>
                <a:effectLst/>
                <a:latin typeface="Arial" panose="020B0604020202020204" pitchFamily="34" charset="0"/>
                <a:cs typeface="Arial" panose="020B0604020202020204" pitchFamily="34" charset="0"/>
              </a:rPr>
              <a:t>Senior</a:t>
            </a:r>
            <a:r>
              <a:rPr lang="en-AU" b="0" i="0" u="none" strike="noStrike" dirty="0">
                <a:solidFill>
                  <a:srgbClr val="000000"/>
                </a:solidFill>
                <a:effectLst/>
                <a:latin typeface="Arial" panose="020B0604020202020204" pitchFamily="34" charset="0"/>
                <a:cs typeface="Arial" panose="020B0604020202020204" pitchFamily="34" charset="0"/>
              </a:rPr>
              <a:t> is close to both </a:t>
            </a:r>
            <a:r>
              <a:rPr lang="en-AU" b="1" i="0" u="none" strike="noStrike" dirty="0">
                <a:solidFill>
                  <a:srgbClr val="0431F7"/>
                </a:solidFill>
                <a:effectLst/>
                <a:latin typeface="Arial" panose="020B0604020202020204" pitchFamily="34" charset="0"/>
                <a:cs typeface="Arial" panose="020B0604020202020204" pitchFamily="34" charset="0"/>
              </a:rPr>
              <a:t>Visit Heritage</a:t>
            </a:r>
            <a:r>
              <a:rPr lang="en-AU" b="0" i="0" u="none" strike="noStrike" dirty="0">
                <a:solidFill>
                  <a:srgbClr val="0431F7"/>
                </a:solidFill>
                <a:effectLst/>
                <a:latin typeface="Arial" panose="020B0604020202020204" pitchFamily="34" charset="0"/>
                <a:cs typeface="Arial" panose="020B0604020202020204" pitchFamily="34" charset="0"/>
              </a:rPr>
              <a:t> </a:t>
            </a:r>
            <a:r>
              <a:rPr lang="en-AU" b="0" i="0" u="none" strike="noStrike" dirty="0">
                <a:solidFill>
                  <a:srgbClr val="000000"/>
                </a:solidFill>
                <a:effectLst/>
                <a:latin typeface="Arial" panose="020B0604020202020204" pitchFamily="34" charset="0"/>
                <a:cs typeface="Arial" panose="020B0604020202020204" pitchFamily="34" charset="0"/>
              </a:rPr>
              <a:t>and </a:t>
            </a:r>
            <a:r>
              <a:rPr lang="en-AU" b="1" i="0" u="none" strike="noStrike" dirty="0">
                <a:solidFill>
                  <a:srgbClr val="0431F7"/>
                </a:solidFill>
                <a:effectLst/>
                <a:latin typeface="Arial" panose="020B0604020202020204" pitchFamily="34" charset="0"/>
                <a:cs typeface="Arial" panose="020B0604020202020204" pitchFamily="34" charset="0"/>
              </a:rPr>
              <a:t>Watch the video</a:t>
            </a:r>
            <a:r>
              <a:rPr lang="en-AU" b="1" i="0" u="none" strike="noStrike" dirty="0">
                <a:solidFill>
                  <a:srgbClr val="000000"/>
                </a:solidFill>
                <a:effectLst/>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7" name="Rounded Rectangle 16">
            <a:extLst>
              <a:ext uri="{FF2B5EF4-FFF2-40B4-BE49-F238E27FC236}">
                <a16:creationId xmlns:a16="http://schemas.microsoft.com/office/drawing/2014/main" id="{6B1BEC14-7C50-6F64-C36B-FB04C58882F6}"/>
              </a:ext>
            </a:extLst>
          </p:cNvPr>
          <p:cNvSpPr/>
          <p:nvPr/>
        </p:nvSpPr>
        <p:spPr>
          <a:xfrm>
            <a:off x="4374330" y="2067515"/>
            <a:ext cx="3499669" cy="727269"/>
          </a:xfrm>
          <a:prstGeom prst="roundRect">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14A3320-B325-973D-9AC2-A70F3F694718}"/>
              </a:ext>
            </a:extLst>
          </p:cNvPr>
          <p:cNvCxnSpPr>
            <a:cxnSpLocks/>
          </p:cNvCxnSpPr>
          <p:nvPr/>
        </p:nvCxnSpPr>
        <p:spPr>
          <a:xfrm>
            <a:off x="3510955" y="2053660"/>
            <a:ext cx="644255" cy="363634"/>
          </a:xfrm>
          <a:prstGeom prst="straightConnector1">
            <a:avLst/>
          </a:prstGeom>
          <a:ln w="28575">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23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5"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65EC-C5B8-6A00-4306-CBA455D9B501}"/>
              </a:ext>
            </a:extLst>
          </p:cNvPr>
          <p:cNvSpPr>
            <a:spLocks noGrp="1"/>
          </p:cNvSpPr>
          <p:nvPr>
            <p:ph type="title"/>
          </p:nvPr>
        </p:nvSpPr>
        <p:spPr>
          <a:xfrm>
            <a:off x="634810" y="645870"/>
            <a:ext cx="3330611" cy="1533364"/>
          </a:xfrm>
        </p:spPr>
        <p:txBody>
          <a:bodyPr/>
          <a:lstStyle/>
          <a:p>
            <a:r>
              <a:rPr lang="en-US" b="1" dirty="0">
                <a:latin typeface="Arial" panose="020B0604020202020204" pitchFamily="34" charset="0"/>
                <a:cs typeface="Arial" panose="020B0604020202020204" pitchFamily="34" charset="0"/>
              </a:rPr>
              <a:t>Correlation Between Activities</a:t>
            </a:r>
          </a:p>
        </p:txBody>
      </p:sp>
      <p:pic>
        <p:nvPicPr>
          <p:cNvPr id="6" name="Picture 5">
            <a:extLst>
              <a:ext uri="{FF2B5EF4-FFF2-40B4-BE49-F238E27FC236}">
                <a16:creationId xmlns:a16="http://schemas.microsoft.com/office/drawing/2014/main" id="{6DF47775-6AD3-6E88-C623-6C53D94CFB8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847"/>
                    </a14:imgEffect>
                  </a14:imgLayer>
                </a14:imgProps>
              </a:ext>
            </a:extLst>
          </a:blip>
          <a:stretch>
            <a:fillRect/>
          </a:stretch>
        </p:blipFill>
        <p:spPr>
          <a:xfrm>
            <a:off x="4076739" y="232373"/>
            <a:ext cx="7772400" cy="6393253"/>
          </a:xfrm>
          <a:prstGeom prst="rect">
            <a:avLst/>
          </a:prstGeom>
        </p:spPr>
      </p:pic>
      <p:graphicFrame>
        <p:nvGraphicFramePr>
          <p:cNvPr id="15" name="Table 14">
            <a:extLst>
              <a:ext uri="{FF2B5EF4-FFF2-40B4-BE49-F238E27FC236}">
                <a16:creationId xmlns:a16="http://schemas.microsoft.com/office/drawing/2014/main" id="{AEA2F8E7-37CA-A03F-9253-D7A19F3AD6DD}"/>
              </a:ext>
            </a:extLst>
          </p:cNvPr>
          <p:cNvGraphicFramePr>
            <a:graphicFrameLocks noGrp="1"/>
          </p:cNvGraphicFramePr>
          <p:nvPr>
            <p:extLst>
              <p:ext uri="{D42A27DB-BD31-4B8C-83A1-F6EECF244321}">
                <p14:modId xmlns:p14="http://schemas.microsoft.com/office/powerpoint/2010/main" val="4292608733"/>
              </p:ext>
            </p:extLst>
          </p:nvPr>
        </p:nvGraphicFramePr>
        <p:xfrm>
          <a:off x="342861" y="2976170"/>
          <a:ext cx="5025552" cy="3235960"/>
        </p:xfrm>
        <a:graphic>
          <a:graphicData uri="http://schemas.openxmlformats.org/drawingml/2006/table">
            <a:tbl>
              <a:tblPr firstRow="1" bandRow="1">
                <a:tableStyleId>{21E4AEA4-8DFA-4A89-87EB-49C32662AFE0}</a:tableStyleId>
              </a:tblPr>
              <a:tblGrid>
                <a:gridCol w="2064298">
                  <a:extLst>
                    <a:ext uri="{9D8B030D-6E8A-4147-A177-3AD203B41FA5}">
                      <a16:colId xmlns:a16="http://schemas.microsoft.com/office/drawing/2014/main" val="1330041045"/>
                    </a:ext>
                  </a:extLst>
                </a:gridCol>
                <a:gridCol w="2961254">
                  <a:extLst>
                    <a:ext uri="{9D8B030D-6E8A-4147-A177-3AD203B41FA5}">
                      <a16:colId xmlns:a16="http://schemas.microsoft.com/office/drawing/2014/main" val="1098373279"/>
                    </a:ext>
                  </a:extLst>
                </a:gridCol>
              </a:tblGrid>
              <a:tr h="370840">
                <a:tc>
                  <a:txBody>
                    <a:bodyPr/>
                    <a:lstStyle/>
                    <a:p>
                      <a:r>
                        <a:rPr lang="en-AU"/>
                        <a:t>Correlation Coefficient Range</a:t>
                      </a:r>
                    </a:p>
                  </a:txBody>
                  <a:tcPr anchor="ctr"/>
                </a:tc>
                <a:tc>
                  <a:txBody>
                    <a:bodyPr/>
                    <a:lstStyle/>
                    <a:p>
                      <a:r>
                        <a:rPr lang="en-AU" dirty="0"/>
                        <a:t>Correlation Strength</a:t>
                      </a:r>
                    </a:p>
                  </a:txBody>
                  <a:tcPr anchor="ctr"/>
                </a:tc>
                <a:extLst>
                  <a:ext uri="{0D108BD9-81ED-4DB2-BD59-A6C34878D82A}">
                    <a16:rowId xmlns:a16="http://schemas.microsoft.com/office/drawing/2014/main" val="2593864911"/>
                  </a:ext>
                </a:extLst>
              </a:tr>
              <a:tr h="370840">
                <a:tc>
                  <a:txBody>
                    <a:bodyPr/>
                    <a:lstStyle/>
                    <a:p>
                      <a:r>
                        <a:rPr lang="en-AU"/>
                        <a:t>1.0</a:t>
                      </a:r>
                    </a:p>
                  </a:txBody>
                  <a:tcPr anchor="ctr"/>
                </a:tc>
                <a:tc>
                  <a:txBody>
                    <a:bodyPr/>
                    <a:lstStyle/>
                    <a:p>
                      <a:r>
                        <a:rPr lang="en-AU"/>
                        <a:t>Perfect Positive Correlation</a:t>
                      </a:r>
                    </a:p>
                  </a:txBody>
                  <a:tcPr anchor="ctr"/>
                </a:tc>
                <a:extLst>
                  <a:ext uri="{0D108BD9-81ED-4DB2-BD59-A6C34878D82A}">
                    <a16:rowId xmlns:a16="http://schemas.microsoft.com/office/drawing/2014/main" val="194687909"/>
                  </a:ext>
                </a:extLst>
              </a:tr>
              <a:tr h="370840">
                <a:tc>
                  <a:txBody>
                    <a:bodyPr/>
                    <a:lstStyle/>
                    <a:p>
                      <a:r>
                        <a:rPr lang="en-AU"/>
                        <a:t>0.5 to 1.0</a:t>
                      </a:r>
                    </a:p>
                  </a:txBody>
                  <a:tcPr anchor="ctr"/>
                </a:tc>
                <a:tc>
                  <a:txBody>
                    <a:bodyPr/>
                    <a:lstStyle/>
                    <a:p>
                      <a:r>
                        <a:rPr lang="en-AU"/>
                        <a:t>Strong Positive Correlation</a:t>
                      </a:r>
                    </a:p>
                  </a:txBody>
                  <a:tcPr anchor="ctr"/>
                </a:tc>
                <a:extLst>
                  <a:ext uri="{0D108BD9-81ED-4DB2-BD59-A6C34878D82A}">
                    <a16:rowId xmlns:a16="http://schemas.microsoft.com/office/drawing/2014/main" val="3463651225"/>
                  </a:ext>
                </a:extLst>
              </a:tr>
              <a:tr h="370840">
                <a:tc>
                  <a:txBody>
                    <a:bodyPr/>
                    <a:lstStyle/>
                    <a:p>
                      <a:r>
                        <a:rPr lang="en-AU"/>
                        <a:t>0.1 to 0.5</a:t>
                      </a:r>
                    </a:p>
                  </a:txBody>
                  <a:tcPr anchor="ctr"/>
                </a:tc>
                <a:tc>
                  <a:txBody>
                    <a:bodyPr/>
                    <a:lstStyle/>
                    <a:p>
                      <a:r>
                        <a:rPr lang="en-AU" dirty="0"/>
                        <a:t>Weak Positive Correlation</a:t>
                      </a:r>
                    </a:p>
                  </a:txBody>
                  <a:tcPr anchor="ctr"/>
                </a:tc>
                <a:extLst>
                  <a:ext uri="{0D108BD9-81ED-4DB2-BD59-A6C34878D82A}">
                    <a16:rowId xmlns:a16="http://schemas.microsoft.com/office/drawing/2014/main" val="2914687073"/>
                  </a:ext>
                </a:extLst>
              </a:tr>
              <a:tr h="370840">
                <a:tc>
                  <a:txBody>
                    <a:bodyPr/>
                    <a:lstStyle/>
                    <a:p>
                      <a:r>
                        <a:rPr lang="en-AU"/>
                        <a:t>0.0</a:t>
                      </a:r>
                    </a:p>
                  </a:txBody>
                  <a:tcPr anchor="ctr"/>
                </a:tc>
                <a:tc>
                  <a:txBody>
                    <a:bodyPr/>
                    <a:lstStyle/>
                    <a:p>
                      <a:r>
                        <a:rPr lang="en-AU"/>
                        <a:t>No Correlation</a:t>
                      </a:r>
                    </a:p>
                  </a:txBody>
                  <a:tcPr anchor="ctr"/>
                </a:tc>
                <a:extLst>
                  <a:ext uri="{0D108BD9-81ED-4DB2-BD59-A6C34878D82A}">
                    <a16:rowId xmlns:a16="http://schemas.microsoft.com/office/drawing/2014/main" val="1764045066"/>
                  </a:ext>
                </a:extLst>
              </a:tr>
              <a:tr h="370840">
                <a:tc>
                  <a:txBody>
                    <a:bodyPr/>
                    <a:lstStyle/>
                    <a:p>
                      <a:r>
                        <a:rPr lang="en-AU"/>
                        <a:t>-0.1 to -0.5</a:t>
                      </a:r>
                    </a:p>
                  </a:txBody>
                  <a:tcPr anchor="ctr"/>
                </a:tc>
                <a:tc>
                  <a:txBody>
                    <a:bodyPr/>
                    <a:lstStyle/>
                    <a:p>
                      <a:r>
                        <a:rPr lang="en-AU"/>
                        <a:t>Weak Negative Correlation</a:t>
                      </a:r>
                    </a:p>
                  </a:txBody>
                  <a:tcPr anchor="ctr"/>
                </a:tc>
                <a:extLst>
                  <a:ext uri="{0D108BD9-81ED-4DB2-BD59-A6C34878D82A}">
                    <a16:rowId xmlns:a16="http://schemas.microsoft.com/office/drawing/2014/main" val="1237632362"/>
                  </a:ext>
                </a:extLst>
              </a:tr>
              <a:tr h="370840">
                <a:tc>
                  <a:txBody>
                    <a:bodyPr/>
                    <a:lstStyle/>
                    <a:p>
                      <a:r>
                        <a:rPr lang="en-AU"/>
                        <a:t>-0.5 to -1.0</a:t>
                      </a:r>
                    </a:p>
                  </a:txBody>
                  <a:tcPr anchor="ctr"/>
                </a:tc>
                <a:tc>
                  <a:txBody>
                    <a:bodyPr/>
                    <a:lstStyle/>
                    <a:p>
                      <a:r>
                        <a:rPr lang="en-AU" dirty="0"/>
                        <a:t>Strong Negative Correlation</a:t>
                      </a:r>
                    </a:p>
                  </a:txBody>
                  <a:tcPr anchor="ctr"/>
                </a:tc>
                <a:extLst>
                  <a:ext uri="{0D108BD9-81ED-4DB2-BD59-A6C34878D82A}">
                    <a16:rowId xmlns:a16="http://schemas.microsoft.com/office/drawing/2014/main" val="3948019918"/>
                  </a:ext>
                </a:extLst>
              </a:tr>
              <a:tr h="370840">
                <a:tc>
                  <a:txBody>
                    <a:bodyPr/>
                    <a:lstStyle/>
                    <a:p>
                      <a:r>
                        <a:rPr lang="en-AU" dirty="0"/>
                        <a:t>-1.0</a:t>
                      </a:r>
                    </a:p>
                  </a:txBody>
                  <a:tcPr anchor="ctr"/>
                </a:tc>
                <a:tc>
                  <a:txBody>
                    <a:bodyPr/>
                    <a:lstStyle/>
                    <a:p>
                      <a:r>
                        <a:rPr lang="en-AU" sz="1800" b="0" u="none" strike="noStrike" kern="1200" dirty="0">
                          <a:solidFill>
                            <a:schemeClr val="dk1"/>
                          </a:solidFill>
                          <a:effectLst/>
                        </a:rPr>
                        <a:t>Perfect Negative Correlation</a:t>
                      </a:r>
                      <a:endParaRPr lang="en-US" dirty="0"/>
                    </a:p>
                  </a:txBody>
                  <a:tcPr/>
                </a:tc>
                <a:extLst>
                  <a:ext uri="{0D108BD9-81ED-4DB2-BD59-A6C34878D82A}">
                    <a16:rowId xmlns:a16="http://schemas.microsoft.com/office/drawing/2014/main" val="2886801919"/>
                  </a:ext>
                </a:extLst>
              </a:tr>
            </a:tbl>
          </a:graphicData>
        </a:graphic>
      </p:graphicFrame>
      <p:sp>
        <p:nvSpPr>
          <p:cNvPr id="3" name="Rounded Rectangle 2">
            <a:extLst>
              <a:ext uri="{FF2B5EF4-FFF2-40B4-BE49-F238E27FC236}">
                <a16:creationId xmlns:a16="http://schemas.microsoft.com/office/drawing/2014/main" id="{3D972DFA-2D9B-DFBB-B77A-4B5C4E55B1F4}"/>
              </a:ext>
            </a:extLst>
          </p:cNvPr>
          <p:cNvSpPr/>
          <p:nvPr/>
        </p:nvSpPr>
        <p:spPr>
          <a:xfrm>
            <a:off x="7137400" y="4165600"/>
            <a:ext cx="1143000" cy="304800"/>
          </a:xfrm>
          <a:prstGeom prst="roundRect">
            <a:avLst/>
          </a:prstGeom>
          <a:solidFill>
            <a:schemeClr val="accent2">
              <a:lumMod val="60000"/>
              <a:lumOff val="40000"/>
              <a:alpha val="45018"/>
            </a:schemeClr>
          </a:solidFill>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B0AECC5-F57B-7869-7E88-87A7C58456AB}"/>
              </a:ext>
            </a:extLst>
          </p:cNvPr>
          <p:cNvSpPr/>
          <p:nvPr/>
        </p:nvSpPr>
        <p:spPr>
          <a:xfrm>
            <a:off x="7683500" y="4762500"/>
            <a:ext cx="1143000" cy="304800"/>
          </a:xfrm>
          <a:prstGeom prst="roundRect">
            <a:avLst/>
          </a:prstGeom>
          <a:solidFill>
            <a:schemeClr val="accent2">
              <a:lumMod val="60000"/>
              <a:lumOff val="40000"/>
              <a:alpha val="45018"/>
            </a:schemeClr>
          </a:solidFill>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8BA2861-5A1C-3E09-99E5-4247BAAA7552}"/>
              </a:ext>
            </a:extLst>
          </p:cNvPr>
          <p:cNvSpPr/>
          <p:nvPr/>
        </p:nvSpPr>
        <p:spPr>
          <a:xfrm>
            <a:off x="6337300" y="3556000"/>
            <a:ext cx="1346200" cy="317500"/>
          </a:xfrm>
          <a:prstGeom prst="roundRect">
            <a:avLst/>
          </a:prstGeom>
          <a:solidFill>
            <a:schemeClr val="accent2">
              <a:lumMod val="60000"/>
              <a:lumOff val="40000"/>
              <a:alpha val="45018"/>
            </a:schemeClr>
          </a:solidFill>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63007D6-5A7D-FC55-7CA2-621DF203FAB1}"/>
              </a:ext>
            </a:extLst>
          </p:cNvPr>
          <p:cNvCxnSpPr>
            <a:cxnSpLocks/>
          </p:cNvCxnSpPr>
          <p:nvPr/>
        </p:nvCxnSpPr>
        <p:spPr>
          <a:xfrm flipH="1">
            <a:off x="5130800" y="4572000"/>
            <a:ext cx="1206500" cy="0"/>
          </a:xfrm>
          <a:prstGeom prst="straightConnector1">
            <a:avLst/>
          </a:prstGeom>
          <a:ln w="57150">
            <a:prstDash val="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794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AA0DAB-0D4D-B6A0-626D-63C7B776C91A}"/>
              </a:ext>
            </a:extLst>
          </p:cNvPr>
          <p:cNvPicPr>
            <a:picLocks noChangeAspect="1"/>
          </p:cNvPicPr>
          <p:nvPr/>
        </p:nvPicPr>
        <p:blipFill>
          <a:blip r:embed="rId3"/>
          <a:stretch>
            <a:fillRect/>
          </a:stretch>
        </p:blipFill>
        <p:spPr>
          <a:xfrm>
            <a:off x="2278493" y="1454041"/>
            <a:ext cx="7772400" cy="4349931"/>
          </a:xfrm>
          <a:prstGeom prst="rect">
            <a:avLst/>
          </a:prstGeom>
        </p:spPr>
      </p:pic>
      <p:pic>
        <p:nvPicPr>
          <p:cNvPr id="4" name="Picture 3">
            <a:extLst>
              <a:ext uri="{FF2B5EF4-FFF2-40B4-BE49-F238E27FC236}">
                <a16:creationId xmlns:a16="http://schemas.microsoft.com/office/drawing/2014/main" id="{BD6EC13C-A7DC-67AA-B0E5-CF7BCBBC4242}"/>
              </a:ext>
            </a:extLst>
          </p:cNvPr>
          <p:cNvPicPr>
            <a:picLocks noChangeAspect="1"/>
          </p:cNvPicPr>
          <p:nvPr/>
        </p:nvPicPr>
        <p:blipFill>
          <a:blip r:embed="rId4"/>
          <a:stretch>
            <a:fillRect/>
          </a:stretch>
        </p:blipFill>
        <p:spPr>
          <a:xfrm>
            <a:off x="8658276" y="5989198"/>
            <a:ext cx="3492500" cy="812800"/>
          </a:xfrm>
          <a:prstGeom prst="rect">
            <a:avLst/>
          </a:prstGeom>
        </p:spPr>
      </p:pic>
      <p:sp>
        <p:nvSpPr>
          <p:cNvPr id="5" name="TextBox 4">
            <a:extLst>
              <a:ext uri="{FF2B5EF4-FFF2-40B4-BE49-F238E27FC236}">
                <a16:creationId xmlns:a16="http://schemas.microsoft.com/office/drawing/2014/main" id="{A64AB79D-E0F9-B03F-0084-CC98A0B154F2}"/>
              </a:ext>
            </a:extLst>
          </p:cNvPr>
          <p:cNvSpPr txBox="1"/>
          <p:nvPr/>
        </p:nvSpPr>
        <p:spPr>
          <a:xfrm>
            <a:off x="297184" y="3085817"/>
            <a:ext cx="1843923" cy="1464231"/>
          </a:xfrm>
          <a:prstGeom prst="roundRect">
            <a:avLst/>
          </a:prstGeom>
          <a:solidFill>
            <a:srgbClr val="F4F0E9"/>
          </a:solidFill>
          <a:ln w="38100">
            <a:solidFill>
              <a:srgbClr val="AB020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2000" b="1" dirty="0">
                <a:solidFill>
                  <a:srgbClr val="AB0202"/>
                </a:solidFill>
                <a:latin typeface="Arial" panose="020B0604020202020204" pitchFamily="34" charset="0"/>
                <a:cs typeface="Arial" panose="020B0604020202020204" pitchFamily="34" charset="0"/>
              </a:rPr>
              <a:t>Many people don't mind digital magazines!</a:t>
            </a:r>
            <a:endParaRPr lang="en-US" sz="2000" b="1" dirty="0">
              <a:solidFill>
                <a:srgbClr val="AB020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4A9230D-820D-01CF-7F57-92B61C3CAB8D}"/>
              </a:ext>
            </a:extLst>
          </p:cNvPr>
          <p:cNvSpPr txBox="1"/>
          <p:nvPr/>
        </p:nvSpPr>
        <p:spPr>
          <a:xfrm>
            <a:off x="9108883" y="484545"/>
            <a:ext cx="2793440" cy="2092881"/>
          </a:xfrm>
          <a:prstGeom prst="rect">
            <a:avLst/>
          </a:prstGeom>
          <a:noFill/>
        </p:spPr>
        <p:txBody>
          <a:bodyPr wrap="square" rtlCol="0">
            <a:spAutoFit/>
          </a:bodyPr>
          <a:lstStyle/>
          <a:p>
            <a:pPr algn="r"/>
            <a:r>
              <a:rPr lang="en-AU" sz="2600" b="1" i="0" u="none" strike="noStrike" dirty="0">
                <a:solidFill>
                  <a:srgbClr val="000000"/>
                </a:solidFill>
                <a:effectLst/>
                <a:latin typeface="Arial" panose="020B0604020202020204" pitchFamily="34" charset="0"/>
                <a:cs typeface="Arial" panose="020B0604020202020204" pitchFamily="34" charset="0"/>
              </a:rPr>
              <a:t>How Often Would You Like To Receive A Physical Magazine?</a:t>
            </a:r>
            <a:endParaRPr lang="en-US" sz="2600" dirty="0"/>
          </a:p>
        </p:txBody>
      </p:sp>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289677" y="-799957"/>
            <a:ext cx="2854619" cy="3707969"/>
          </a:xfrm>
          <a:noFill/>
        </p:spPr>
        <p:txBody>
          <a:bodyPr/>
          <a:lstStyle/>
          <a:p>
            <a:r>
              <a:rPr lang="en-AU" sz="2800" b="1" i="0" u="none" strike="noStrike" dirty="0">
                <a:solidFill>
                  <a:srgbClr val="000000"/>
                </a:solidFill>
                <a:effectLst/>
                <a:latin typeface="Arial" panose="020B0604020202020204" pitchFamily="34" charset="0"/>
                <a:cs typeface="Arial" panose="020B0604020202020204" pitchFamily="34" charset="0"/>
              </a:rPr>
              <a:t>Would You Be Interested In Digital? Physical?</a:t>
            </a:r>
            <a:br>
              <a:rPr lang="en-AU" sz="2800" b="1" i="0" u="none" strike="noStrike" dirty="0">
                <a:solidFill>
                  <a:srgbClr val="000000"/>
                </a:solidFill>
                <a:effectLst/>
                <a:latin typeface="Arial" panose="020B0604020202020204" pitchFamily="34" charset="0"/>
                <a:cs typeface="Arial" panose="020B0604020202020204" pitchFamily="34" charset="0"/>
              </a:rPr>
            </a:br>
            <a:r>
              <a:rPr lang="en-AU" sz="2800" b="1" i="0" u="none" strike="noStrike" dirty="0">
                <a:solidFill>
                  <a:srgbClr val="000000"/>
                </a:solidFill>
                <a:effectLst/>
                <a:latin typeface="Arial" panose="020B0604020202020204" pitchFamily="34" charset="0"/>
                <a:cs typeface="Arial" panose="020B0604020202020204" pitchFamily="34" charset="0"/>
              </a:rPr>
              <a:t>Without A Magazine? </a:t>
            </a:r>
            <a:endParaRPr lang="en-US" sz="2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8156990-DBE0-205B-28A4-0516259F2D6F}"/>
              </a:ext>
            </a:extLst>
          </p:cNvPr>
          <p:cNvSpPr txBox="1"/>
          <p:nvPr/>
        </p:nvSpPr>
        <p:spPr>
          <a:xfrm>
            <a:off x="8360229" y="2795310"/>
            <a:ext cx="3663152" cy="1804749"/>
          </a:xfrm>
          <a:prstGeom prst="roundRect">
            <a:avLst/>
          </a:prstGeom>
          <a:noFill/>
          <a:ln w="38100">
            <a:solidFill>
              <a:srgbClr val="AB0202"/>
            </a:solidFill>
          </a:ln>
        </p:spPr>
        <p:txBody>
          <a:bodyPr wrap="square" rtlCol="0">
            <a:spAutoFit/>
          </a:bodyPr>
          <a:lstStyle/>
          <a:p>
            <a:r>
              <a:rPr lang="en-AU" sz="2000" b="1" dirty="0">
                <a:solidFill>
                  <a:srgbClr val="AB0202"/>
                </a:solidFill>
                <a:latin typeface="Arial" panose="020B0604020202020204" pitchFamily="34" charset="0"/>
                <a:cs typeface="Arial" panose="020B0604020202020204" pitchFamily="34" charset="0"/>
              </a:rPr>
              <a:t>This suggests that a frequency of 3 per</a:t>
            </a:r>
            <a:r>
              <a:rPr lang="zh-TW" altLang="en-US" sz="2000" b="1" dirty="0">
                <a:solidFill>
                  <a:srgbClr val="AB0202"/>
                </a:solidFill>
                <a:latin typeface="Arial" panose="020B0604020202020204" pitchFamily="34" charset="0"/>
                <a:cs typeface="Arial" panose="020B0604020202020204" pitchFamily="34" charset="0"/>
              </a:rPr>
              <a:t> </a:t>
            </a:r>
            <a:r>
              <a:rPr lang="en-AU" sz="2000" b="1" dirty="0">
                <a:solidFill>
                  <a:srgbClr val="AB0202"/>
                </a:solidFill>
                <a:latin typeface="Arial" panose="020B0604020202020204" pitchFamily="34" charset="0"/>
                <a:cs typeface="Arial" panose="020B0604020202020204" pitchFamily="34" charset="0"/>
              </a:rPr>
              <a:t>year would likely meet the expectations of a majority of our members.</a:t>
            </a:r>
          </a:p>
        </p:txBody>
      </p:sp>
    </p:spTree>
    <p:extLst>
      <p:ext uri="{BB962C8B-B14F-4D97-AF65-F5344CB8AC3E}">
        <p14:creationId xmlns:p14="http://schemas.microsoft.com/office/powerpoint/2010/main" val="283871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noFill/>
        </p:spPr>
        <p:txBody>
          <a:bodyPr anchor="ctr"/>
          <a:lstStyle/>
          <a:p>
            <a:r>
              <a:rPr lang="en-AU" b="1" i="0" u="none" strike="noStrike" dirty="0">
                <a:solidFill>
                  <a:srgbClr val="000000"/>
                </a:solidFill>
                <a:effectLst/>
                <a:latin typeface="Arial" panose="020B0604020202020204" pitchFamily="34" charset="0"/>
                <a:cs typeface="Arial" panose="020B0604020202020204" pitchFamily="34" charset="0"/>
              </a:rPr>
              <a:t>What Benefits </a:t>
            </a:r>
            <a:r>
              <a:rPr lang="en-AU" b="1" dirty="0">
                <a:solidFill>
                  <a:srgbClr val="000000"/>
                </a:solidFill>
                <a:latin typeface="Arial" panose="020B0604020202020204" pitchFamily="34" charset="0"/>
                <a:cs typeface="Arial" panose="020B0604020202020204" pitchFamily="34" charset="0"/>
              </a:rPr>
              <a:t>D</a:t>
            </a:r>
            <a:r>
              <a:rPr lang="en-AU" b="1" i="0" u="none" strike="noStrike" dirty="0">
                <a:solidFill>
                  <a:srgbClr val="000000"/>
                </a:solidFill>
                <a:effectLst/>
                <a:latin typeface="Arial" panose="020B0604020202020204" pitchFamily="34" charset="0"/>
                <a:cs typeface="Arial" panose="020B0604020202020204" pitchFamily="34" charset="0"/>
              </a:rPr>
              <a:t>o </a:t>
            </a:r>
            <a:r>
              <a:rPr lang="en-AU" b="1" dirty="0">
                <a:solidFill>
                  <a:srgbClr val="000000"/>
                </a:solidFill>
                <a:latin typeface="Arial" panose="020B0604020202020204" pitchFamily="34" charset="0"/>
                <a:cs typeface="Arial" panose="020B0604020202020204" pitchFamily="34" charset="0"/>
              </a:rPr>
              <a:t>Y</a:t>
            </a:r>
            <a:r>
              <a:rPr lang="en-AU" b="1" i="0" u="none" strike="noStrike" dirty="0">
                <a:solidFill>
                  <a:srgbClr val="000000"/>
                </a:solidFill>
                <a:effectLst/>
                <a:latin typeface="Arial" panose="020B0604020202020204" pitchFamily="34" charset="0"/>
                <a:cs typeface="Arial" panose="020B0604020202020204" pitchFamily="34" charset="0"/>
              </a:rPr>
              <a:t>ou </a:t>
            </a:r>
            <a:r>
              <a:rPr lang="en-AU" b="1" dirty="0">
                <a:solidFill>
                  <a:srgbClr val="000000"/>
                </a:solidFill>
                <a:latin typeface="Arial" panose="020B0604020202020204" pitchFamily="34" charset="0"/>
                <a:cs typeface="Arial" panose="020B0604020202020204" pitchFamily="34" charset="0"/>
              </a:rPr>
              <a:t>T</a:t>
            </a:r>
            <a:r>
              <a:rPr lang="en-AU" b="1" i="0" u="none" strike="noStrike" dirty="0">
                <a:solidFill>
                  <a:srgbClr val="000000"/>
                </a:solidFill>
                <a:effectLst/>
                <a:latin typeface="Arial" panose="020B0604020202020204" pitchFamily="34" charset="0"/>
                <a:cs typeface="Arial" panose="020B0604020202020204" pitchFamily="34" charset="0"/>
              </a:rPr>
              <a:t>hink </a:t>
            </a:r>
            <a:r>
              <a:rPr lang="en-AU" b="1" dirty="0">
                <a:solidFill>
                  <a:srgbClr val="000000"/>
                </a:solidFill>
                <a:latin typeface="Arial" panose="020B0604020202020204" pitchFamily="34" charset="0"/>
                <a:cs typeface="Arial" panose="020B0604020202020204" pitchFamily="34" charset="0"/>
              </a:rPr>
              <a:t>W</a:t>
            </a:r>
            <a:r>
              <a:rPr lang="en-AU" b="1" i="0" u="none" strike="noStrike" dirty="0">
                <a:solidFill>
                  <a:srgbClr val="000000"/>
                </a:solidFill>
                <a:effectLst/>
                <a:latin typeface="Arial" panose="020B0604020202020204" pitchFamily="34" charset="0"/>
                <a:cs typeface="Arial" panose="020B0604020202020204" pitchFamily="34" charset="0"/>
              </a:rPr>
              <a:t>e </a:t>
            </a:r>
            <a:r>
              <a:rPr lang="en-AU" b="1" dirty="0">
                <a:solidFill>
                  <a:srgbClr val="000000"/>
                </a:solidFill>
                <a:latin typeface="Arial" panose="020B0604020202020204" pitchFamily="34" charset="0"/>
                <a:cs typeface="Arial" panose="020B0604020202020204" pitchFamily="34" charset="0"/>
              </a:rPr>
              <a:t>A</a:t>
            </a:r>
            <a:r>
              <a:rPr lang="en-AU" b="1" i="0" u="none" strike="noStrike" dirty="0">
                <a:solidFill>
                  <a:srgbClr val="000000"/>
                </a:solidFill>
                <a:effectLst/>
                <a:latin typeface="Arial" panose="020B0604020202020204" pitchFamily="34" charset="0"/>
                <a:cs typeface="Arial" panose="020B0604020202020204" pitchFamily="34" charset="0"/>
              </a:rPr>
              <a:t>re </a:t>
            </a:r>
            <a:r>
              <a:rPr lang="en-AU" b="1" dirty="0">
                <a:solidFill>
                  <a:srgbClr val="000000"/>
                </a:solidFill>
                <a:latin typeface="Arial" panose="020B0604020202020204" pitchFamily="34" charset="0"/>
                <a:cs typeface="Arial" panose="020B0604020202020204" pitchFamily="34" charset="0"/>
              </a:rPr>
              <a:t>M</a:t>
            </a:r>
            <a:r>
              <a:rPr lang="en-AU" b="1" i="0" u="none" strike="noStrike" dirty="0">
                <a:solidFill>
                  <a:srgbClr val="000000"/>
                </a:solidFill>
                <a:effectLst/>
                <a:latin typeface="Arial" panose="020B0604020202020204" pitchFamily="34" charset="0"/>
                <a:cs typeface="Arial" panose="020B0604020202020204" pitchFamily="34" charset="0"/>
              </a:rPr>
              <a:t>issing? </a:t>
            </a:r>
            <a:endParaRPr lang="en-US"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D43EB4E-7ABC-A4F6-64DE-34AC88675216}"/>
              </a:ext>
            </a:extLst>
          </p:cNvPr>
          <p:cNvPicPr>
            <a:picLocks noChangeAspect="1"/>
          </p:cNvPicPr>
          <p:nvPr/>
        </p:nvPicPr>
        <p:blipFill>
          <a:blip r:embed="rId3"/>
          <a:stretch>
            <a:fillRect/>
          </a:stretch>
        </p:blipFill>
        <p:spPr>
          <a:xfrm>
            <a:off x="966158" y="1505313"/>
            <a:ext cx="9248374" cy="4577987"/>
          </a:xfrm>
          <a:prstGeom prst="rect">
            <a:avLst/>
          </a:prstGeom>
        </p:spPr>
      </p:pic>
      <p:pic>
        <p:nvPicPr>
          <p:cNvPr id="3" name="Picture 2">
            <a:extLst>
              <a:ext uri="{FF2B5EF4-FFF2-40B4-BE49-F238E27FC236}">
                <a16:creationId xmlns:a16="http://schemas.microsoft.com/office/drawing/2014/main" id="{CDDABBC4-185E-E437-6B68-C08462433090}"/>
              </a:ext>
            </a:extLst>
          </p:cNvPr>
          <p:cNvPicPr>
            <a:picLocks noChangeAspect="1"/>
          </p:cNvPicPr>
          <p:nvPr/>
        </p:nvPicPr>
        <p:blipFill>
          <a:blip r:embed="rId4"/>
          <a:stretch>
            <a:fillRect/>
          </a:stretch>
        </p:blipFill>
        <p:spPr>
          <a:xfrm>
            <a:off x="8658276" y="5989198"/>
            <a:ext cx="3492500" cy="812800"/>
          </a:xfrm>
          <a:prstGeom prst="rect">
            <a:avLst/>
          </a:prstGeom>
        </p:spPr>
      </p:pic>
      <p:sp>
        <p:nvSpPr>
          <p:cNvPr id="6" name="Rounded Rectangle 5">
            <a:extLst>
              <a:ext uri="{FF2B5EF4-FFF2-40B4-BE49-F238E27FC236}">
                <a16:creationId xmlns:a16="http://schemas.microsoft.com/office/drawing/2014/main" id="{0D37222B-8BAD-1FC6-4900-B5C9A3A96653}"/>
              </a:ext>
            </a:extLst>
          </p:cNvPr>
          <p:cNvSpPr/>
          <p:nvPr/>
        </p:nvSpPr>
        <p:spPr>
          <a:xfrm rot="19108858">
            <a:off x="1433007" y="5232876"/>
            <a:ext cx="1088922" cy="239622"/>
          </a:xfrm>
          <a:prstGeom prst="roundRect">
            <a:avLst/>
          </a:prstGeom>
          <a:solidFill>
            <a:schemeClr val="accent2">
              <a:lumMod val="60000"/>
              <a:lumOff val="40000"/>
              <a:alpha val="45018"/>
            </a:schemeClr>
          </a:solidFill>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EE37DA-5292-F724-483E-9C088E96618D}"/>
              </a:ext>
            </a:extLst>
          </p:cNvPr>
          <p:cNvSpPr/>
          <p:nvPr/>
        </p:nvSpPr>
        <p:spPr>
          <a:xfrm rot="19108858">
            <a:off x="2791906" y="5232876"/>
            <a:ext cx="1088922" cy="239622"/>
          </a:xfrm>
          <a:prstGeom prst="roundRect">
            <a:avLst/>
          </a:prstGeom>
          <a:solidFill>
            <a:schemeClr val="accent2">
              <a:lumMod val="60000"/>
              <a:lumOff val="40000"/>
              <a:alpha val="45018"/>
            </a:schemeClr>
          </a:solidFill>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B99889E7-3EF8-D7F1-9812-804D6AA9ABB2}"/>
              </a:ext>
            </a:extLst>
          </p:cNvPr>
          <p:cNvSpPr/>
          <p:nvPr/>
        </p:nvSpPr>
        <p:spPr>
          <a:xfrm>
            <a:off x="6156376" y="1505312"/>
            <a:ext cx="5641924" cy="1923687"/>
          </a:xfrm>
          <a:prstGeom prst="roundRect">
            <a:avLst/>
          </a:prstGeom>
          <a:solidFill>
            <a:srgbClr val="F4F0E9"/>
          </a:solidFill>
          <a:ln w="38100">
            <a:solidFill>
              <a:srgbClr val="AB02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AU" sz="2000" b="1" i="0" u="none" strike="noStrike" dirty="0">
                <a:solidFill>
                  <a:srgbClr val="AB0202"/>
                </a:solidFill>
                <a:effectLst/>
                <a:latin typeface="Arial" panose="020B0604020202020204" pitchFamily="34" charset="0"/>
                <a:cs typeface="Arial" panose="020B0604020202020204" pitchFamily="34" charset="0"/>
              </a:rPr>
              <a:t>Enhance offerings:</a:t>
            </a:r>
          </a:p>
          <a:p>
            <a:pPr algn="l"/>
            <a:r>
              <a:rPr lang="en-AU" sz="2000" b="1" i="0" u="none" strike="noStrike" dirty="0">
                <a:solidFill>
                  <a:srgbClr val="AB0202"/>
                </a:solidFill>
                <a:effectLst/>
                <a:latin typeface="Arial" panose="020B0604020202020204" pitchFamily="34" charset="0"/>
                <a:cs typeface="Arial" panose="020B0604020202020204" pitchFamily="34" charset="0"/>
              </a:rPr>
              <a:t>1. Comprehensive resources for members.</a:t>
            </a:r>
          </a:p>
          <a:p>
            <a:pPr algn="l"/>
            <a:r>
              <a:rPr lang="en-AU" sz="2000" b="1" i="0" u="none" strike="noStrike" dirty="0">
                <a:solidFill>
                  <a:srgbClr val="AB0202"/>
                </a:solidFill>
                <a:effectLst/>
                <a:latin typeface="Arial" panose="020B0604020202020204" pitchFamily="34" charset="0"/>
                <a:cs typeface="Arial" panose="020B0604020202020204" pitchFamily="34" charset="0"/>
              </a:rPr>
              <a:t>2. Information on local activities and events.</a:t>
            </a:r>
            <a:endParaRPr lang="en-AU" b="1" i="0" u="none" strike="noStrike" dirty="0">
              <a:solidFill>
                <a:srgbClr val="AB020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968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4071070" y="164941"/>
            <a:ext cx="3659984" cy="812546"/>
          </a:xfrm>
          <a:noFill/>
        </p:spPr>
        <p:txBody>
          <a:bodyPr/>
          <a:lstStyle/>
          <a:p>
            <a:pPr algn="ctr"/>
            <a:r>
              <a:rPr lang="en-US" b="1" dirty="0">
                <a:latin typeface="Arial" panose="020B0604020202020204" pitchFamily="34" charset="0"/>
                <a:cs typeface="Arial" panose="020B0604020202020204" pitchFamily="34" charset="0"/>
              </a:rPr>
              <a:t>Who we are</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4"/>
          </p:nvPr>
        </p:nvSpPr>
        <p:spPr>
          <a:xfrm>
            <a:off x="633248" y="977288"/>
            <a:ext cx="10925503" cy="1611100"/>
          </a:xfrm>
          <a:noFill/>
        </p:spPr>
        <p:txBody>
          <a:bodyPr vert="horz" lIns="91440" tIns="45720" rIns="91440" bIns="45720" rtlCol="0" anchor="t">
            <a:noAutofit/>
          </a:bodyPr>
          <a:lstStyle/>
          <a:p>
            <a:pPr algn="ctr"/>
            <a:r>
              <a:rPr lang="en-AU" sz="2000" b="1" dirty="0">
                <a:latin typeface="Arial" panose="020B0604020202020204" pitchFamily="34" charset="0"/>
                <a:cs typeface="Arial" panose="020B0604020202020204" pitchFamily="34" charset="0"/>
              </a:rPr>
              <a:t>Heritage New Zealand </a:t>
            </a:r>
            <a:r>
              <a:rPr lang="en-AU" sz="2000" b="1" dirty="0" err="1">
                <a:latin typeface="Arial" panose="020B0604020202020204" pitchFamily="34" charset="0"/>
                <a:cs typeface="Arial" panose="020B0604020202020204" pitchFamily="34" charset="0"/>
              </a:rPr>
              <a:t>Pouhere</a:t>
            </a:r>
            <a:r>
              <a:rPr lang="en-AU" sz="2000" b="1" dirty="0">
                <a:latin typeface="Arial" panose="020B0604020202020204" pitchFamily="34" charset="0"/>
                <a:cs typeface="Arial" panose="020B0604020202020204" pitchFamily="34" charset="0"/>
              </a:rPr>
              <a:t> Taonga</a:t>
            </a:r>
            <a:r>
              <a:rPr lang="en-AU" sz="2000" dirty="0">
                <a:latin typeface="Arial" panose="020B0604020202020204" pitchFamily="34" charset="0"/>
                <a:cs typeface="Arial" panose="020B0604020202020204" pitchFamily="34" charset="0"/>
              </a:rPr>
              <a:t> is an autonomous Crown Entity dedicated to preserving and promoting New Zealand's cultural heritage. Supported by the Government through the Ministry for Culture and Heritage, our mission is to ensure that New Zealand’s bicultural history is understood and valued by all.</a:t>
            </a:r>
          </a:p>
          <a:p>
            <a:pPr algn="ctr"/>
            <a:r>
              <a:rPr lang="en-AU" sz="2000" b="1" dirty="0">
                <a:latin typeface="Arial" panose="020B0604020202020204" pitchFamily="34" charset="0"/>
                <a:cs typeface="Arial" panose="020B0604020202020204" pitchFamily="34" charset="0"/>
              </a:rPr>
              <a:t>Vision</a:t>
            </a:r>
            <a:r>
              <a:rPr lang="en-AU" sz="2000" dirty="0">
                <a:latin typeface="Arial" panose="020B0604020202020204" pitchFamily="34" charset="0"/>
                <a:cs typeface="Arial" panose="020B0604020202020204" pitchFamily="34" charset="0"/>
              </a:rPr>
              <a:t>: "Honouring the past; Inspiring our future."</a:t>
            </a:r>
            <a:endParaRPr lang="en-US" sz="3600" dirty="0">
              <a:solidFill>
                <a:srgbClr val="C00000"/>
              </a:solidFill>
              <a:latin typeface="Arial" panose="020B0604020202020204" pitchFamily="34" charset="0"/>
              <a:ea typeface="+mj-ea"/>
              <a:cs typeface="Arial" panose="020B0604020202020204" pitchFamily="34" charset="0"/>
            </a:endParaRPr>
          </a:p>
          <a:p>
            <a:r>
              <a:rPr lang="en-US" sz="3600" dirty="0">
                <a:solidFill>
                  <a:srgbClr val="C00000"/>
                </a:solidFill>
                <a:latin typeface="Arial" panose="020B0604020202020204" pitchFamily="34" charset="0"/>
                <a:ea typeface="+mj-ea"/>
                <a:cs typeface="Arial" panose="020B0604020202020204" pitchFamily="34" charset="0"/>
              </a:rPr>
              <a:t>                             </a:t>
            </a:r>
            <a:endParaRPr lang="en-US" sz="3600" b="1" dirty="0">
              <a:latin typeface="Arial" panose="020B0604020202020204" pitchFamily="34" charset="0"/>
              <a:ea typeface="+mj-ea"/>
              <a:cs typeface="Arial" panose="020B0604020202020204" pitchFamily="34" charset="0"/>
            </a:endParaRPr>
          </a:p>
        </p:txBody>
      </p:sp>
      <p:grpSp>
        <p:nvGrpSpPr>
          <p:cNvPr id="8" name="Group 7">
            <a:extLst>
              <a:ext uri="{FF2B5EF4-FFF2-40B4-BE49-F238E27FC236}">
                <a16:creationId xmlns:a16="http://schemas.microsoft.com/office/drawing/2014/main" id="{16D31F45-18FC-1044-622F-7A9A922E0A6B}"/>
              </a:ext>
            </a:extLst>
          </p:cNvPr>
          <p:cNvGrpSpPr/>
          <p:nvPr/>
        </p:nvGrpSpPr>
        <p:grpSpPr>
          <a:xfrm>
            <a:off x="1543180" y="3400735"/>
            <a:ext cx="9105638" cy="3284597"/>
            <a:chOff x="399766" y="3672888"/>
            <a:chExt cx="9105638" cy="3284597"/>
          </a:xfrm>
        </p:grpSpPr>
        <p:pic>
          <p:nvPicPr>
            <p:cNvPr id="15" name="Picture 14" descr="A person in a black robe and gloves holding a tablet&#10;&#10;Description automatically generated">
              <a:extLst>
                <a:ext uri="{FF2B5EF4-FFF2-40B4-BE49-F238E27FC236}">
                  <a16:creationId xmlns:a16="http://schemas.microsoft.com/office/drawing/2014/main" id="{A7B2EF31-3926-6DA2-1C7B-3F20EA564E5F}"/>
                </a:ext>
              </a:extLst>
            </p:cNvPr>
            <p:cNvPicPr>
              <a:picLocks noChangeAspect="1"/>
            </p:cNvPicPr>
            <p:nvPr/>
          </p:nvPicPr>
          <p:blipFill>
            <a:blip r:embed="rId3"/>
            <a:stretch>
              <a:fillRect/>
            </a:stretch>
          </p:blipFill>
          <p:spPr>
            <a:xfrm>
              <a:off x="3975268" y="3729773"/>
              <a:ext cx="1794311" cy="2715643"/>
            </a:xfrm>
            <a:prstGeom prst="rect">
              <a:avLst/>
            </a:prstGeom>
          </p:spPr>
        </p:pic>
        <p:pic>
          <p:nvPicPr>
            <p:cNvPr id="18" name="Picture 17" descr="Two women standing in front of a house&#10;&#10;Description automatically generated">
              <a:extLst>
                <a:ext uri="{FF2B5EF4-FFF2-40B4-BE49-F238E27FC236}">
                  <a16:creationId xmlns:a16="http://schemas.microsoft.com/office/drawing/2014/main" id="{582F4004-AF10-AE6B-2B88-9A765967F181}"/>
                </a:ext>
              </a:extLst>
            </p:cNvPr>
            <p:cNvPicPr>
              <a:picLocks noChangeAspect="1"/>
            </p:cNvPicPr>
            <p:nvPr/>
          </p:nvPicPr>
          <p:blipFill rotWithShape="1">
            <a:blip r:embed="rId4"/>
            <a:srcRect l="8289" r="12389"/>
            <a:stretch/>
          </p:blipFill>
          <p:spPr>
            <a:xfrm>
              <a:off x="1744542" y="3739390"/>
              <a:ext cx="2153850" cy="2715328"/>
            </a:xfrm>
            <a:prstGeom prst="rect">
              <a:avLst/>
            </a:prstGeom>
          </p:spPr>
        </p:pic>
        <p:pic>
          <p:nvPicPr>
            <p:cNvPr id="21" name="Picture 20" descr="A person wearing a hat and glasses&#10;&#10;Description automatically generated">
              <a:extLst>
                <a:ext uri="{FF2B5EF4-FFF2-40B4-BE49-F238E27FC236}">
                  <a16:creationId xmlns:a16="http://schemas.microsoft.com/office/drawing/2014/main" id="{8A825574-1176-9577-9E88-D62BA622B6AE}"/>
                </a:ext>
              </a:extLst>
            </p:cNvPr>
            <p:cNvPicPr>
              <a:picLocks noChangeAspect="1"/>
            </p:cNvPicPr>
            <p:nvPr/>
          </p:nvPicPr>
          <p:blipFill rotWithShape="1">
            <a:blip r:embed="rId5"/>
            <a:srcRect r="4593" b="8322"/>
            <a:stretch/>
          </p:blipFill>
          <p:spPr>
            <a:xfrm>
              <a:off x="5846455" y="3672888"/>
              <a:ext cx="2110958" cy="2772528"/>
            </a:xfrm>
            <a:prstGeom prst="rect">
              <a:avLst/>
            </a:prstGeom>
          </p:spPr>
        </p:pic>
        <p:sp>
          <p:nvSpPr>
            <p:cNvPr id="23" name="TextBox 22">
              <a:extLst>
                <a:ext uri="{FF2B5EF4-FFF2-40B4-BE49-F238E27FC236}">
                  <a16:creationId xmlns:a16="http://schemas.microsoft.com/office/drawing/2014/main" id="{972FE331-C5CF-737C-2B0F-DE27610314BA}"/>
                </a:ext>
              </a:extLst>
            </p:cNvPr>
            <p:cNvSpPr txBox="1"/>
            <p:nvPr/>
          </p:nvSpPr>
          <p:spPr>
            <a:xfrm>
              <a:off x="399766" y="4828319"/>
              <a:ext cx="1344776" cy="461665"/>
            </a:xfrm>
            <a:prstGeom prst="rect">
              <a:avLst/>
            </a:prstGeom>
            <a:noFill/>
          </p:spPr>
          <p:txBody>
            <a:bodyPr wrap="square" rtlCol="0">
              <a:spAutoFit/>
            </a:bodyPr>
            <a:lstStyle/>
            <a:p>
              <a:r>
                <a:rPr lang="en-US" sz="2400" b="1" dirty="0">
                  <a:solidFill>
                    <a:srgbClr val="B21A2F"/>
                  </a:solidFill>
                  <a:latin typeface="Arial" panose="020B0604020202020204" pitchFamily="34" charset="0"/>
                  <a:cs typeface="Arial" panose="020B0604020202020204" pitchFamily="34" charset="0"/>
                </a:rPr>
                <a:t>Identify</a:t>
              </a:r>
            </a:p>
          </p:txBody>
        </p:sp>
        <p:sp>
          <p:nvSpPr>
            <p:cNvPr id="27" name="TextBox 26">
              <a:extLst>
                <a:ext uri="{FF2B5EF4-FFF2-40B4-BE49-F238E27FC236}">
                  <a16:creationId xmlns:a16="http://schemas.microsoft.com/office/drawing/2014/main" id="{887634C8-DDB8-4492-F1D0-2382DF3EC93A}"/>
                </a:ext>
              </a:extLst>
            </p:cNvPr>
            <p:cNvSpPr txBox="1"/>
            <p:nvPr/>
          </p:nvSpPr>
          <p:spPr>
            <a:xfrm>
              <a:off x="4335558" y="6495820"/>
              <a:ext cx="1332764" cy="461665"/>
            </a:xfrm>
            <a:prstGeom prst="rect">
              <a:avLst/>
            </a:prstGeom>
            <a:noFill/>
          </p:spPr>
          <p:txBody>
            <a:bodyPr wrap="square" rtlCol="0">
              <a:spAutoFit/>
            </a:bodyPr>
            <a:lstStyle>
              <a:defPPr>
                <a:defRPr lang="en-US"/>
              </a:defPPr>
              <a:lvl1pPr>
                <a:defRPr sz="2400"/>
              </a:lvl1pPr>
            </a:lstStyle>
            <a:p>
              <a:r>
                <a:rPr lang="en-US" b="1" dirty="0">
                  <a:solidFill>
                    <a:srgbClr val="AB0202"/>
                  </a:solidFill>
                  <a:latin typeface="Arial" panose="020B0604020202020204" pitchFamily="34" charset="0"/>
                  <a:cs typeface="Arial" panose="020B0604020202020204" pitchFamily="34" charset="0"/>
                </a:rPr>
                <a:t>Protect</a:t>
              </a:r>
            </a:p>
          </p:txBody>
        </p:sp>
        <p:sp>
          <p:nvSpPr>
            <p:cNvPr id="28" name="TextBox 27">
              <a:extLst>
                <a:ext uri="{FF2B5EF4-FFF2-40B4-BE49-F238E27FC236}">
                  <a16:creationId xmlns:a16="http://schemas.microsoft.com/office/drawing/2014/main" id="{42809D4A-8153-D701-C53A-6F80EDB244CA}"/>
                </a:ext>
              </a:extLst>
            </p:cNvPr>
            <p:cNvSpPr txBox="1"/>
            <p:nvPr/>
          </p:nvSpPr>
          <p:spPr>
            <a:xfrm>
              <a:off x="8034289" y="4866221"/>
              <a:ext cx="1471115" cy="461665"/>
            </a:xfrm>
            <a:prstGeom prst="rect">
              <a:avLst/>
            </a:prstGeom>
            <a:noFill/>
          </p:spPr>
          <p:txBody>
            <a:bodyPr wrap="square" rtlCol="0">
              <a:spAutoFit/>
            </a:bodyPr>
            <a:lstStyle/>
            <a:p>
              <a:r>
                <a:rPr lang="en-US" sz="2400" b="1" dirty="0">
                  <a:solidFill>
                    <a:srgbClr val="AB0202"/>
                  </a:solidFill>
                  <a:latin typeface="Arial" panose="020B0604020202020204" pitchFamily="34" charset="0"/>
                  <a:cs typeface="Arial" panose="020B0604020202020204" pitchFamily="34" charset="0"/>
                </a:rPr>
                <a:t>Promote</a:t>
              </a:r>
            </a:p>
          </p:txBody>
        </p:sp>
      </p:grpSp>
      <p:sp>
        <p:nvSpPr>
          <p:cNvPr id="7" name="Title 1">
            <a:extLst>
              <a:ext uri="{FF2B5EF4-FFF2-40B4-BE49-F238E27FC236}">
                <a16:creationId xmlns:a16="http://schemas.microsoft.com/office/drawing/2014/main" id="{0FD912F0-5ACC-C840-D3AB-B3C9BE2CDB70}"/>
              </a:ext>
            </a:extLst>
          </p:cNvPr>
          <p:cNvSpPr txBox="1">
            <a:spLocks/>
          </p:cNvSpPr>
          <p:nvPr/>
        </p:nvSpPr>
        <p:spPr>
          <a:xfrm>
            <a:off x="4266007" y="2495751"/>
            <a:ext cx="3659984" cy="812546"/>
          </a:xfrm>
          <a:prstGeom prst="rect">
            <a:avLst/>
          </a:prstGeom>
          <a:no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3600" b="1" dirty="0">
                <a:latin typeface="Arial" panose="020B0604020202020204" pitchFamily="34" charset="0"/>
                <a:ea typeface="+mj-ea"/>
                <a:cs typeface="Arial" panose="020B0604020202020204" pitchFamily="34" charset="0"/>
              </a:rPr>
              <a:t>What we do</a:t>
            </a:r>
            <a:endParaRPr lang="en-US"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E3BE74-F950-95F3-FC74-1EF6455D1176}"/>
              </a:ext>
            </a:extLst>
          </p:cNvPr>
          <p:cNvPicPr>
            <a:picLocks noChangeAspect="1"/>
          </p:cNvPicPr>
          <p:nvPr/>
        </p:nvPicPr>
        <p:blipFill>
          <a:blip r:embed="rId6"/>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461379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72E17C-4F51-6D1C-DE79-0747099A8E44}"/>
              </a:ext>
            </a:extLst>
          </p:cNvPr>
          <p:cNvSpPr txBox="1"/>
          <p:nvPr/>
        </p:nvSpPr>
        <p:spPr>
          <a:xfrm>
            <a:off x="805543" y="416773"/>
            <a:ext cx="10580914" cy="646331"/>
          </a:xfrm>
          <a:prstGeom prst="rect">
            <a:avLst/>
          </a:prstGeom>
          <a:noFill/>
        </p:spPr>
        <p:txBody>
          <a:bodyPr wrap="square" rtlCol="0">
            <a:spAutoFit/>
          </a:bodyPr>
          <a:lstStyle/>
          <a:p>
            <a:r>
              <a:rPr lang="en-AU" sz="3600" b="1" dirty="0"/>
              <a:t> </a:t>
            </a:r>
            <a:r>
              <a:rPr lang="en-AU" sz="3600" b="1" dirty="0">
                <a:latin typeface="Arial" panose="020B0604020202020204" pitchFamily="34" charset="0"/>
                <a:cs typeface="Arial" panose="020B0604020202020204" pitchFamily="34" charset="0"/>
              </a:rPr>
              <a:t>How Satisfied Are You with Your Membership?</a:t>
            </a:r>
          </a:p>
        </p:txBody>
      </p:sp>
      <p:pic>
        <p:nvPicPr>
          <p:cNvPr id="5" name="Picture 4">
            <a:extLst>
              <a:ext uri="{FF2B5EF4-FFF2-40B4-BE49-F238E27FC236}">
                <a16:creationId xmlns:a16="http://schemas.microsoft.com/office/drawing/2014/main" id="{B4498C5F-9AEC-F3A7-FE45-3F312F0A7AD7}"/>
              </a:ext>
            </a:extLst>
          </p:cNvPr>
          <p:cNvPicPr>
            <a:picLocks noChangeAspect="1"/>
          </p:cNvPicPr>
          <p:nvPr/>
        </p:nvPicPr>
        <p:blipFill>
          <a:blip r:embed="rId3"/>
          <a:stretch>
            <a:fillRect/>
          </a:stretch>
        </p:blipFill>
        <p:spPr>
          <a:xfrm>
            <a:off x="8658276" y="5989198"/>
            <a:ext cx="3492500" cy="812800"/>
          </a:xfrm>
          <a:prstGeom prst="rect">
            <a:avLst/>
          </a:prstGeom>
        </p:spPr>
      </p:pic>
      <p:pic>
        <p:nvPicPr>
          <p:cNvPr id="7" name="Picture 6">
            <a:extLst>
              <a:ext uri="{FF2B5EF4-FFF2-40B4-BE49-F238E27FC236}">
                <a16:creationId xmlns:a16="http://schemas.microsoft.com/office/drawing/2014/main" id="{6FB014C3-935D-8380-0514-F47937CE1991}"/>
              </a:ext>
            </a:extLst>
          </p:cNvPr>
          <p:cNvPicPr>
            <a:picLocks noChangeAspect="1"/>
          </p:cNvPicPr>
          <p:nvPr/>
        </p:nvPicPr>
        <p:blipFill>
          <a:blip r:embed="rId4"/>
          <a:stretch>
            <a:fillRect/>
          </a:stretch>
        </p:blipFill>
        <p:spPr>
          <a:xfrm>
            <a:off x="2001735" y="1164873"/>
            <a:ext cx="8188530" cy="5056417"/>
          </a:xfrm>
          <a:prstGeom prst="rect">
            <a:avLst/>
          </a:prstGeom>
        </p:spPr>
      </p:pic>
      <p:sp>
        <p:nvSpPr>
          <p:cNvPr id="4" name="TextBox 3">
            <a:extLst>
              <a:ext uri="{FF2B5EF4-FFF2-40B4-BE49-F238E27FC236}">
                <a16:creationId xmlns:a16="http://schemas.microsoft.com/office/drawing/2014/main" id="{AFDFD307-4911-A26C-AB30-A4CD37A5F26C}"/>
              </a:ext>
            </a:extLst>
          </p:cNvPr>
          <p:cNvSpPr txBox="1"/>
          <p:nvPr/>
        </p:nvSpPr>
        <p:spPr>
          <a:xfrm>
            <a:off x="5449871" y="3075057"/>
            <a:ext cx="2581469" cy="707886"/>
          </a:xfrm>
          <a:prstGeom prst="rect">
            <a:avLst/>
          </a:prstGeom>
          <a:noFill/>
        </p:spPr>
        <p:txBody>
          <a:bodyPr wrap="square" rtlCol="0">
            <a:spAutoFit/>
          </a:bodyPr>
          <a:lstStyle/>
          <a:p>
            <a:r>
              <a:rPr lang="en-AU" sz="2000" dirty="0">
                <a:latin typeface="Arial" panose="020B0604020202020204" pitchFamily="34" charset="0"/>
                <a:cs typeface="Arial" panose="020B0604020202020204" pitchFamily="34" charset="0"/>
              </a:rPr>
              <a:t>5-7: Moderate satisfaction (neutral)</a:t>
            </a:r>
            <a:endParaRPr lang="en-US" sz="20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DCEB252D-F7D1-8041-CABD-5E277D043FC4}"/>
              </a:ext>
            </a:extLst>
          </p:cNvPr>
          <p:cNvSpPr txBox="1"/>
          <p:nvPr/>
        </p:nvSpPr>
        <p:spPr>
          <a:xfrm>
            <a:off x="10116175" y="3447188"/>
            <a:ext cx="1707823" cy="1015663"/>
          </a:xfrm>
          <a:prstGeom prst="rect">
            <a:avLst/>
          </a:prstGeom>
          <a:noFill/>
        </p:spPr>
        <p:txBody>
          <a:bodyPr wrap="square" rtlCol="0">
            <a:spAutoFit/>
          </a:bodyPr>
          <a:lstStyle/>
          <a:p>
            <a:r>
              <a:rPr lang="en-AU" sz="2000" dirty="0">
                <a:latin typeface="Arial" panose="020B0604020202020204" pitchFamily="34" charset="0"/>
                <a:cs typeface="Arial" panose="020B0604020202020204" pitchFamily="34" charset="0"/>
              </a:rPr>
              <a:t>8-10: High satisfaction </a:t>
            </a:r>
          </a:p>
          <a:p>
            <a:r>
              <a:rPr lang="en-AU" sz="2000" dirty="0">
                <a:latin typeface="Arial" panose="020B0604020202020204" pitchFamily="34" charset="0"/>
                <a:cs typeface="Arial" panose="020B0604020202020204" pitchFamily="34" charset="0"/>
              </a:rPr>
              <a:t>(satisfied)</a:t>
            </a:r>
            <a:endParaRPr lang="en-US" sz="2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CC77847-645C-E0EB-9ED7-4AD0436C8C36}"/>
              </a:ext>
            </a:extLst>
          </p:cNvPr>
          <p:cNvSpPr txBox="1"/>
          <p:nvPr/>
        </p:nvSpPr>
        <p:spPr>
          <a:xfrm>
            <a:off x="1107310" y="3339139"/>
            <a:ext cx="2183637" cy="1123712"/>
          </a:xfrm>
          <a:prstGeom prst="roundRect">
            <a:avLst/>
          </a:prstGeom>
          <a:noFill/>
        </p:spPr>
        <p:txBody>
          <a:bodyPr wrap="square" rtlCol="0">
            <a:spAutoFit/>
          </a:bodyPr>
          <a:lstStyle/>
          <a:p>
            <a:r>
              <a:rPr lang="en-AU" sz="2000" dirty="0">
                <a:latin typeface="Arial" panose="020B0604020202020204" pitchFamily="34" charset="0"/>
                <a:cs typeface="Arial" panose="020B0604020202020204" pitchFamily="34" charset="0"/>
              </a:rPr>
              <a:t>0-4: Low satisfaction </a:t>
            </a:r>
          </a:p>
          <a:p>
            <a:r>
              <a:rPr lang="en-AU" sz="2000" dirty="0">
                <a:latin typeface="Arial" panose="020B0604020202020204" pitchFamily="34" charset="0"/>
                <a:cs typeface="Arial" panose="020B0604020202020204" pitchFamily="34" charset="0"/>
              </a:rPr>
              <a:t>(dissatisfied)</a:t>
            </a:r>
          </a:p>
        </p:txBody>
      </p:sp>
    </p:spTree>
    <p:extLst>
      <p:ext uri="{BB962C8B-B14F-4D97-AF65-F5344CB8AC3E}">
        <p14:creationId xmlns:p14="http://schemas.microsoft.com/office/powerpoint/2010/main" val="21308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C1ED9-D160-6BBC-5AB6-E9B3BD34F0E4}"/>
              </a:ext>
            </a:extLst>
          </p:cNvPr>
          <p:cNvSpPr>
            <a:spLocks noGrp="1"/>
          </p:cNvSpPr>
          <p:nvPr>
            <p:ph type="title"/>
          </p:nvPr>
        </p:nvSpPr>
        <p:spPr/>
        <p:txBody>
          <a:bodyPr anchor="ctr"/>
          <a:lstStyle/>
          <a:p>
            <a:r>
              <a:rPr lang="en-AU" sz="3600" b="1" dirty="0">
                <a:latin typeface="Arial" panose="020B0604020202020204" pitchFamily="34" charset="0"/>
                <a:cs typeface="Arial" panose="020B0604020202020204" pitchFamily="34" charset="0"/>
              </a:rPr>
              <a:t>Satisfaction Score By Membership Type</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324A323-299D-58DA-2E4F-5D81197C431E}"/>
              </a:ext>
            </a:extLst>
          </p:cNvPr>
          <p:cNvPicPr>
            <a:picLocks noChangeAspect="1"/>
          </p:cNvPicPr>
          <p:nvPr/>
        </p:nvPicPr>
        <p:blipFill>
          <a:blip r:embed="rId2"/>
          <a:stretch>
            <a:fillRect/>
          </a:stretch>
        </p:blipFill>
        <p:spPr>
          <a:xfrm>
            <a:off x="673895" y="1490828"/>
            <a:ext cx="9739960" cy="5002047"/>
          </a:xfrm>
          <a:prstGeom prst="rect">
            <a:avLst/>
          </a:prstGeom>
        </p:spPr>
      </p:pic>
      <p:sp>
        <p:nvSpPr>
          <p:cNvPr id="6" name="TextBox 5">
            <a:extLst>
              <a:ext uri="{FF2B5EF4-FFF2-40B4-BE49-F238E27FC236}">
                <a16:creationId xmlns:a16="http://schemas.microsoft.com/office/drawing/2014/main" id="{8E851493-8864-665A-825C-2C9691788EFD}"/>
              </a:ext>
            </a:extLst>
          </p:cNvPr>
          <p:cNvSpPr txBox="1"/>
          <p:nvPr/>
        </p:nvSpPr>
        <p:spPr>
          <a:xfrm>
            <a:off x="9987877" y="2131708"/>
            <a:ext cx="1856021" cy="646331"/>
          </a:xfrm>
          <a:prstGeom prst="rect">
            <a:avLst/>
          </a:prstGeom>
          <a:noFill/>
        </p:spPr>
        <p:txBody>
          <a:bodyPr wrap="none" rtlCol="0">
            <a:spAutoFit/>
          </a:bodyPr>
          <a:lstStyle/>
          <a:p>
            <a:r>
              <a:rPr lang="en-US" b="1" dirty="0">
                <a:solidFill>
                  <a:schemeClr val="accent6">
                    <a:lumMod val="50000"/>
                  </a:schemeClr>
                </a:solidFill>
                <a:latin typeface="Arial" panose="020B0604020202020204" pitchFamily="34" charset="0"/>
                <a:cs typeface="Arial" panose="020B0604020202020204" pitchFamily="34" charset="0"/>
              </a:rPr>
              <a:t>Average Score </a:t>
            </a:r>
          </a:p>
          <a:p>
            <a:pPr algn="ctr"/>
            <a:r>
              <a:rPr lang="en-US" b="1" dirty="0">
                <a:solidFill>
                  <a:schemeClr val="accent6">
                    <a:lumMod val="50000"/>
                  </a:schemeClr>
                </a:solidFill>
                <a:latin typeface="Arial" panose="020B0604020202020204" pitchFamily="34" charset="0"/>
                <a:cs typeface="Arial" panose="020B0604020202020204" pitchFamily="34" charset="0"/>
              </a:rPr>
              <a:t>8.43</a:t>
            </a:r>
          </a:p>
        </p:txBody>
      </p:sp>
    </p:spTree>
    <p:extLst>
      <p:ext uri="{BB962C8B-B14F-4D97-AF65-F5344CB8AC3E}">
        <p14:creationId xmlns:p14="http://schemas.microsoft.com/office/powerpoint/2010/main" val="159830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B03C0-3D56-7BF1-9936-BE17539647C9}"/>
              </a:ext>
            </a:extLst>
          </p:cNvPr>
          <p:cNvSpPr>
            <a:spLocks noGrp="1"/>
          </p:cNvSpPr>
          <p:nvPr>
            <p:ph type="title"/>
          </p:nvPr>
        </p:nvSpPr>
        <p:spPr>
          <a:xfrm>
            <a:off x="838200" y="-190046"/>
            <a:ext cx="10515600" cy="1325563"/>
          </a:xfrm>
        </p:spPr>
        <p:txBody>
          <a:bodyPr/>
          <a:lstStyle/>
          <a:p>
            <a:r>
              <a:rPr lang="en-US" b="1" dirty="0">
                <a:latin typeface="Arial" panose="020B0604020202020204" pitchFamily="34" charset="0"/>
                <a:cs typeface="Arial" panose="020B0604020202020204" pitchFamily="34" charset="0"/>
              </a:rPr>
              <a:t>Membership Type </a:t>
            </a:r>
            <a:r>
              <a:rPr lang="en-AU" sz="3600" b="1" dirty="0">
                <a:latin typeface="Arial" panose="020B0604020202020204" pitchFamily="34" charset="0"/>
                <a:cs typeface="Arial" panose="020B0604020202020204" pitchFamily="34" charset="0"/>
              </a:rPr>
              <a:t>Satisfaction</a:t>
            </a:r>
            <a:endParaRPr lang="en-US" b="1" dirty="0">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85E2A821-8EBE-C427-20BD-73AC626894FC}"/>
              </a:ext>
            </a:extLst>
          </p:cNvPr>
          <p:cNvPicPr>
            <a:picLocks noGrp="1" noChangeAspect="1"/>
          </p:cNvPicPr>
          <p:nvPr>
            <p:ph sz="half" idx="14"/>
          </p:nvPr>
        </p:nvPicPr>
        <p:blipFill>
          <a:blip r:embed="rId2"/>
          <a:stretch>
            <a:fillRect/>
          </a:stretch>
        </p:blipFill>
        <p:spPr>
          <a:xfrm>
            <a:off x="838200" y="1505640"/>
            <a:ext cx="8008141" cy="4207537"/>
          </a:xfrm>
        </p:spPr>
      </p:pic>
      <p:sp>
        <p:nvSpPr>
          <p:cNvPr id="8" name="TextBox 7">
            <a:extLst>
              <a:ext uri="{FF2B5EF4-FFF2-40B4-BE49-F238E27FC236}">
                <a16:creationId xmlns:a16="http://schemas.microsoft.com/office/drawing/2014/main" id="{17D869FA-4C3E-CDBB-4311-9BB1C2B42B0D}"/>
              </a:ext>
            </a:extLst>
          </p:cNvPr>
          <p:cNvSpPr txBox="1"/>
          <p:nvPr/>
        </p:nvSpPr>
        <p:spPr>
          <a:xfrm>
            <a:off x="6260122" y="1804128"/>
            <a:ext cx="5382149" cy="1940957"/>
          </a:xfrm>
          <a:prstGeom prst="roundRect">
            <a:avLst/>
          </a:prstGeom>
          <a:noFill/>
          <a:ln w="38100" cap="rnd">
            <a:solidFill>
              <a:srgbClr val="AB0202"/>
            </a:solidFill>
            <a:miter lim="800000"/>
          </a:ln>
        </p:spPr>
        <p:txBody>
          <a:bodyPr wrap="square" rtlCol="0">
            <a:spAutoFit/>
          </a:bodyPr>
          <a:lstStyle/>
          <a:p>
            <a:r>
              <a:rPr lang="en-US" b="1" dirty="0">
                <a:solidFill>
                  <a:srgbClr val="AB0202"/>
                </a:solidFill>
                <a:latin typeface="Arial" panose="020B0604020202020204" pitchFamily="34" charset="0"/>
                <a:cs typeface="Arial" panose="020B0604020202020204" pitchFamily="34" charset="0"/>
              </a:rPr>
              <a:t>Note:  </a:t>
            </a:r>
          </a:p>
          <a:p>
            <a:r>
              <a:rPr lang="en-AU" b="1" i="0" u="none" strike="noStrike" dirty="0">
                <a:solidFill>
                  <a:srgbClr val="AB0202"/>
                </a:solidFill>
                <a:effectLst/>
                <a:latin typeface="Arial" panose="020B0604020202020204" pitchFamily="34" charset="0"/>
                <a:cs typeface="Arial" panose="020B0604020202020204" pitchFamily="34" charset="0"/>
              </a:rPr>
              <a:t>There may be bias since the respondents are all members. It is reasonable to assume that they have found a membership type that suits them. Those who were unable to find a suitable type may choose not to join.</a:t>
            </a:r>
            <a:endParaRPr lang="en-US" b="1" dirty="0">
              <a:solidFill>
                <a:srgbClr val="AB0202"/>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811925-A586-63AA-0204-04EFAAAE1A8D}"/>
              </a:ext>
            </a:extLst>
          </p:cNvPr>
          <p:cNvPicPr>
            <a:picLocks noChangeAspect="1"/>
          </p:cNvPicPr>
          <p:nvPr/>
        </p:nvPicPr>
        <p:blipFill>
          <a:blip r:embed="rId3"/>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25376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B58F-C768-13F9-19BD-6FC414B6BC99}"/>
              </a:ext>
            </a:extLst>
          </p:cNvPr>
          <p:cNvSpPr>
            <a:spLocks noGrp="1"/>
          </p:cNvSpPr>
          <p:nvPr>
            <p:ph type="title"/>
          </p:nvPr>
        </p:nvSpPr>
        <p:spPr/>
        <p:txBody>
          <a:bodyPr anchor="ctr"/>
          <a:lstStyle/>
          <a:p>
            <a:r>
              <a:rPr lang="en-US" b="1" dirty="0">
                <a:latin typeface="Arial" panose="020B0604020202020204" pitchFamily="34" charset="0"/>
                <a:cs typeface="Arial" panose="020B0604020202020204" pitchFamily="34" charset="0"/>
              </a:rPr>
              <a:t>Will You Recommend Membership To Your Friend Or Colleague?</a:t>
            </a:r>
            <a:r>
              <a:rPr lang="zh-TW" altLang="en-US" b="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473E852-DA1B-55EC-6149-7A0C2B3A1EE5}"/>
              </a:ext>
            </a:extLst>
          </p:cNvPr>
          <p:cNvPicPr>
            <a:picLocks noChangeAspect="1"/>
          </p:cNvPicPr>
          <p:nvPr/>
        </p:nvPicPr>
        <p:blipFill>
          <a:blip r:embed="rId2"/>
          <a:stretch>
            <a:fillRect/>
          </a:stretch>
        </p:blipFill>
        <p:spPr>
          <a:xfrm>
            <a:off x="8658276" y="5989198"/>
            <a:ext cx="3492500" cy="812800"/>
          </a:xfrm>
          <a:prstGeom prst="rect">
            <a:avLst/>
          </a:prstGeom>
        </p:spPr>
      </p:pic>
      <p:pic>
        <p:nvPicPr>
          <p:cNvPr id="8" name="Content Placeholder 7">
            <a:extLst>
              <a:ext uri="{FF2B5EF4-FFF2-40B4-BE49-F238E27FC236}">
                <a16:creationId xmlns:a16="http://schemas.microsoft.com/office/drawing/2014/main" id="{3A29FD1C-0ECC-9E67-4DDF-62504B17BF40}"/>
              </a:ext>
            </a:extLst>
          </p:cNvPr>
          <p:cNvPicPr>
            <a:picLocks noGrp="1" noChangeAspect="1"/>
          </p:cNvPicPr>
          <p:nvPr>
            <p:ph sz="half" idx="14"/>
          </p:nvPr>
        </p:nvPicPr>
        <p:blipFill>
          <a:blip r:embed="rId3"/>
          <a:stretch>
            <a:fillRect/>
          </a:stretch>
        </p:blipFill>
        <p:spPr>
          <a:xfrm>
            <a:off x="4318296" y="1741942"/>
            <a:ext cx="7035504" cy="4145566"/>
          </a:xfrm>
        </p:spPr>
      </p:pic>
      <p:sp>
        <p:nvSpPr>
          <p:cNvPr id="10" name="TextBox 9">
            <a:extLst>
              <a:ext uri="{FF2B5EF4-FFF2-40B4-BE49-F238E27FC236}">
                <a16:creationId xmlns:a16="http://schemas.microsoft.com/office/drawing/2014/main" id="{20AC9DA6-7C64-3F71-3423-87BB3C579CCB}"/>
              </a:ext>
            </a:extLst>
          </p:cNvPr>
          <p:cNvSpPr txBox="1"/>
          <p:nvPr/>
        </p:nvSpPr>
        <p:spPr>
          <a:xfrm>
            <a:off x="421573" y="4553883"/>
            <a:ext cx="5017325" cy="1938992"/>
          </a:xfrm>
          <a:prstGeom prst="rect">
            <a:avLst/>
          </a:prstGeom>
          <a:noFill/>
        </p:spPr>
        <p:txBody>
          <a:bodyPr wrap="square">
            <a:spAutoFit/>
          </a:bodyPr>
          <a:lstStyle/>
          <a:p>
            <a:pPr algn="ctr"/>
            <a:r>
              <a:rPr lang="en-AU" sz="2400" b="1" i="0" u="none" strike="noStrike" dirty="0">
                <a:effectLst/>
                <a:latin typeface="Arial" panose="020B0604020202020204" pitchFamily="34" charset="0"/>
                <a:cs typeface="Arial" panose="020B0604020202020204" pitchFamily="34" charset="0"/>
              </a:rPr>
              <a:t>Net Promoter Score = </a:t>
            </a:r>
            <a:r>
              <a:rPr lang="en-AU" sz="2400" b="1" dirty="0">
                <a:latin typeface="Arial" panose="020B0604020202020204" pitchFamily="34" charset="0"/>
                <a:cs typeface="Arial" panose="020B0604020202020204" pitchFamily="34" charset="0"/>
              </a:rPr>
              <a:t>44.59</a:t>
            </a:r>
            <a:endParaRPr lang="en-AU" sz="2400" b="1" i="0" u="none" strike="noStrike" dirty="0">
              <a:effectLst/>
              <a:latin typeface="Arial" panose="020B0604020202020204" pitchFamily="34" charset="0"/>
              <a:cs typeface="Arial" panose="020B0604020202020204" pitchFamily="34" charset="0"/>
            </a:endParaRPr>
          </a:p>
          <a:p>
            <a:pPr algn="ctr"/>
            <a:r>
              <a:rPr lang="en-AU" sz="2400" b="1" dirty="0">
                <a:latin typeface="Arial" panose="020B0604020202020204" pitchFamily="34" charset="0"/>
                <a:cs typeface="Arial" panose="020B0604020202020204" pitchFamily="34" charset="0"/>
              </a:rPr>
              <a:t>(</a:t>
            </a:r>
            <a:r>
              <a:rPr lang="en-AU" sz="2400" b="1" i="0" u="none" strike="noStrike" dirty="0">
                <a:effectLst/>
                <a:latin typeface="Arial" panose="020B0604020202020204" pitchFamily="34" charset="0"/>
                <a:cs typeface="Arial" panose="020B0604020202020204" pitchFamily="34" charset="0"/>
              </a:rPr>
              <a:t>Promoters – Detractors)</a:t>
            </a:r>
            <a:endParaRPr lang="en-AU" sz="2400" b="1" dirty="0">
              <a:latin typeface="Arial" panose="020B0604020202020204" pitchFamily="34" charset="0"/>
              <a:cs typeface="Arial" panose="020B0604020202020204" pitchFamily="34" charset="0"/>
            </a:endParaRPr>
          </a:p>
          <a:p>
            <a:pPr algn="ctr"/>
            <a:r>
              <a:rPr lang="en-AU" dirty="0"/>
              <a:t>According to SurveyMonkey benchmark data of over 150,000 organisations, the average NPS score is 32, and the top 25% have an NPS score of 72 or higher.</a:t>
            </a:r>
            <a:endParaRPr lang="en-AU" sz="2400" b="1" dirty="0">
              <a:latin typeface="Arial" panose="020B0604020202020204" pitchFamily="34" charset="0"/>
              <a:cs typeface="Arial" panose="020B0604020202020204" pitchFamily="34" charset="0"/>
            </a:endParaRPr>
          </a:p>
        </p:txBody>
      </p:sp>
      <p:graphicFrame>
        <p:nvGraphicFramePr>
          <p:cNvPr id="12" name="Table 11">
            <a:extLst>
              <a:ext uri="{FF2B5EF4-FFF2-40B4-BE49-F238E27FC236}">
                <a16:creationId xmlns:a16="http://schemas.microsoft.com/office/drawing/2014/main" id="{EF7EE6C8-2B5D-4B54-30D2-28FFFE41FBA2}"/>
              </a:ext>
            </a:extLst>
          </p:cNvPr>
          <p:cNvGraphicFramePr>
            <a:graphicFrameLocks noGrp="1"/>
          </p:cNvGraphicFramePr>
          <p:nvPr>
            <p:extLst>
              <p:ext uri="{D42A27DB-BD31-4B8C-83A1-F6EECF244321}">
                <p14:modId xmlns:p14="http://schemas.microsoft.com/office/powerpoint/2010/main" val="3321571978"/>
              </p:ext>
            </p:extLst>
          </p:nvPr>
        </p:nvGraphicFramePr>
        <p:xfrm>
          <a:off x="1467095" y="1690688"/>
          <a:ext cx="2222398" cy="2608266"/>
        </p:xfrm>
        <a:graphic>
          <a:graphicData uri="http://schemas.openxmlformats.org/drawingml/2006/table">
            <a:tbl>
              <a:tblPr firstRow="1" bandRow="1">
                <a:tableStyleId>{21E4AEA4-8DFA-4A89-87EB-49C32662AFE0}</a:tableStyleId>
              </a:tblPr>
              <a:tblGrid>
                <a:gridCol w="1111199">
                  <a:extLst>
                    <a:ext uri="{9D8B030D-6E8A-4147-A177-3AD203B41FA5}">
                      <a16:colId xmlns:a16="http://schemas.microsoft.com/office/drawing/2014/main" val="3366014779"/>
                    </a:ext>
                  </a:extLst>
                </a:gridCol>
                <a:gridCol w="1111199">
                  <a:extLst>
                    <a:ext uri="{9D8B030D-6E8A-4147-A177-3AD203B41FA5}">
                      <a16:colId xmlns:a16="http://schemas.microsoft.com/office/drawing/2014/main" val="1224257266"/>
                    </a:ext>
                  </a:extLst>
                </a:gridCol>
              </a:tblGrid>
              <a:tr h="673104">
                <a:tc>
                  <a:txBody>
                    <a:bodyPr/>
                    <a:lstStyle/>
                    <a:p>
                      <a:r>
                        <a:rPr lang="en-AU" sz="1600" b="1" i="0" u="none" strike="noStrike" kern="1200" dirty="0">
                          <a:solidFill>
                            <a:schemeClr val="lt1"/>
                          </a:solidFill>
                          <a:effectLst/>
                          <a:latin typeface="Arial" panose="020B0604020202020204" pitchFamily="34" charset="0"/>
                          <a:ea typeface="+mn-ea"/>
                          <a:cs typeface="Arial" panose="020B0604020202020204" pitchFamily="34" charset="0"/>
                        </a:rPr>
                        <a:t>Score Range</a:t>
                      </a:r>
                      <a:endParaRPr lang="en-US" sz="1600" b="1" dirty="0">
                        <a:latin typeface="Arial" panose="020B0604020202020204" pitchFamily="34" charset="0"/>
                        <a:cs typeface="Arial" panose="020B0604020202020204" pitchFamily="34" charset="0"/>
                      </a:endParaRPr>
                    </a:p>
                  </a:txBody>
                  <a:tcPr anchor="ctr"/>
                </a:tc>
                <a:tc>
                  <a:txBody>
                    <a:bodyPr/>
                    <a:lstStyle/>
                    <a:p>
                      <a:r>
                        <a:rPr lang="en-AU" sz="1600" b="1" i="0" u="none" strike="noStrike" kern="1200" dirty="0">
                          <a:solidFill>
                            <a:schemeClr val="lt1"/>
                          </a:solidFill>
                          <a:effectLst/>
                          <a:latin typeface="Arial" panose="020B0604020202020204" pitchFamily="34" charset="0"/>
                          <a:ea typeface="+mn-ea"/>
                          <a:cs typeface="Arial" panose="020B0604020202020204" pitchFamily="34" charset="0"/>
                        </a:rPr>
                        <a:t>Category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82737876"/>
                  </a:ext>
                </a:extLst>
              </a:tr>
              <a:tr h="645054">
                <a:tc>
                  <a:txBody>
                    <a:bodyPr/>
                    <a:lstStyle/>
                    <a:p>
                      <a:r>
                        <a:rPr lang="en-AU" sz="1600" b="0" dirty="0">
                          <a:latin typeface="Arial" panose="020B0604020202020204" pitchFamily="34" charset="0"/>
                          <a:cs typeface="Arial" panose="020B0604020202020204" pitchFamily="34" charset="0"/>
                        </a:rPr>
                        <a:t>0 - 6</a:t>
                      </a:r>
                    </a:p>
                  </a:txBody>
                  <a:tcPr anchor="ctr"/>
                </a:tc>
                <a:tc>
                  <a:txBody>
                    <a:bodyPr/>
                    <a:lstStyle/>
                    <a:p>
                      <a:r>
                        <a:rPr lang="en-AU" sz="1600" b="0" dirty="0">
                          <a:latin typeface="Arial" panose="020B0604020202020204" pitchFamily="34" charset="0"/>
                          <a:cs typeface="Arial" panose="020B0604020202020204" pitchFamily="34" charset="0"/>
                        </a:rPr>
                        <a:t>Detractor</a:t>
                      </a:r>
                    </a:p>
                  </a:txBody>
                  <a:tcPr anchor="ctr"/>
                </a:tc>
                <a:extLst>
                  <a:ext uri="{0D108BD9-81ED-4DB2-BD59-A6C34878D82A}">
                    <a16:rowId xmlns:a16="http://schemas.microsoft.com/office/drawing/2014/main" val="540480829"/>
                  </a:ext>
                </a:extLst>
              </a:tr>
              <a:tr h="645054">
                <a:tc>
                  <a:txBody>
                    <a:bodyPr/>
                    <a:lstStyle/>
                    <a:p>
                      <a:r>
                        <a:rPr lang="en-US" altLang="zh-TW" sz="1600" b="0" dirty="0">
                          <a:latin typeface="Arial" panose="020B0604020202020204" pitchFamily="34" charset="0"/>
                          <a:cs typeface="Arial" panose="020B0604020202020204" pitchFamily="34" charset="0"/>
                        </a:rPr>
                        <a:t>7 - 8</a:t>
                      </a:r>
                      <a:endParaRPr lang="en-AU" sz="1600" b="0" dirty="0">
                        <a:latin typeface="Arial" panose="020B0604020202020204" pitchFamily="34" charset="0"/>
                        <a:cs typeface="Arial" panose="020B0604020202020204" pitchFamily="34" charset="0"/>
                      </a:endParaRPr>
                    </a:p>
                  </a:txBody>
                  <a:tcPr anchor="ctr"/>
                </a:tc>
                <a:tc>
                  <a:txBody>
                    <a:bodyPr/>
                    <a:lstStyle/>
                    <a:p>
                      <a:r>
                        <a:rPr lang="en-AU" sz="1600" b="0" i="0" u="none" strike="noStrike" kern="1200" dirty="0">
                          <a:solidFill>
                            <a:schemeClr val="dk1"/>
                          </a:solidFill>
                          <a:effectLst/>
                          <a:latin typeface="Arial" panose="020B0604020202020204" pitchFamily="34" charset="0"/>
                          <a:ea typeface="+mn-ea"/>
                          <a:cs typeface="Arial" panose="020B0604020202020204" pitchFamily="34" charset="0"/>
                        </a:rPr>
                        <a:t>Passive</a:t>
                      </a:r>
                      <a:endParaRPr lang="en-AU" sz="16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75785538"/>
                  </a:ext>
                </a:extLst>
              </a:tr>
              <a:tr h="645054">
                <a:tc>
                  <a:txBody>
                    <a:bodyPr/>
                    <a:lstStyle/>
                    <a:p>
                      <a:r>
                        <a:rPr lang="en-AU" sz="1600" b="0" dirty="0">
                          <a:latin typeface="Arial" panose="020B0604020202020204" pitchFamily="34" charset="0"/>
                          <a:cs typeface="Arial" panose="020B0604020202020204" pitchFamily="34" charset="0"/>
                        </a:rPr>
                        <a:t>9 - 10</a:t>
                      </a:r>
                    </a:p>
                  </a:txBody>
                  <a:tcPr anchor="ctr"/>
                </a:tc>
                <a:tc>
                  <a:txBody>
                    <a:bodyPr/>
                    <a:lstStyle/>
                    <a:p>
                      <a:r>
                        <a:rPr lang="en-AU" sz="1600" b="0" i="0" u="none" strike="noStrike" kern="1200" dirty="0">
                          <a:solidFill>
                            <a:schemeClr val="dk1"/>
                          </a:solidFill>
                          <a:effectLst/>
                          <a:latin typeface="Arial" panose="020B0604020202020204" pitchFamily="34" charset="0"/>
                          <a:ea typeface="+mn-ea"/>
                          <a:cs typeface="Arial" panose="020B0604020202020204" pitchFamily="34" charset="0"/>
                        </a:rPr>
                        <a:t>Promoter</a:t>
                      </a:r>
                      <a:endParaRPr lang="en-AU" sz="16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25964945"/>
                  </a:ext>
                </a:extLst>
              </a:tr>
            </a:tbl>
          </a:graphicData>
        </a:graphic>
      </p:graphicFrame>
    </p:spTree>
    <p:extLst>
      <p:ext uri="{BB962C8B-B14F-4D97-AF65-F5344CB8AC3E}">
        <p14:creationId xmlns:p14="http://schemas.microsoft.com/office/powerpoint/2010/main" val="37327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B39B-0E26-7091-D1AA-A65AB4DC37D7}"/>
              </a:ext>
            </a:extLst>
          </p:cNvPr>
          <p:cNvSpPr>
            <a:spLocks noGrp="1"/>
          </p:cNvSpPr>
          <p:nvPr>
            <p:ph type="title"/>
          </p:nvPr>
        </p:nvSpPr>
        <p:spPr>
          <a:xfrm>
            <a:off x="741945" y="606031"/>
            <a:ext cx="10313276" cy="880351"/>
          </a:xfrm>
        </p:spPr>
        <p:txBody>
          <a:bodyPr/>
          <a:lstStyle/>
          <a:p>
            <a:r>
              <a:rPr lang="en-AU" b="1" i="0" u="none" strike="noStrike" dirty="0">
                <a:solidFill>
                  <a:srgbClr val="000000"/>
                </a:solidFill>
                <a:effectLst/>
                <a:latin typeface="Arial" panose="020B0604020202020204" pitchFamily="34" charset="0"/>
                <a:cs typeface="Arial" panose="020B0604020202020204" pitchFamily="34" charset="0"/>
              </a:rPr>
              <a:t>What Sources </a:t>
            </a:r>
            <a:r>
              <a:rPr lang="en-AU" b="1" dirty="0">
                <a:solidFill>
                  <a:srgbClr val="000000"/>
                </a:solidFill>
                <a:latin typeface="Arial" panose="020B0604020202020204" pitchFamily="34" charset="0"/>
                <a:cs typeface="Arial" panose="020B0604020202020204" pitchFamily="34" charset="0"/>
              </a:rPr>
              <a:t>D</a:t>
            </a:r>
            <a:r>
              <a:rPr lang="en-AU" b="1" i="0" u="none" strike="noStrike" dirty="0">
                <a:solidFill>
                  <a:srgbClr val="000000"/>
                </a:solidFill>
                <a:effectLst/>
                <a:latin typeface="Arial" panose="020B0604020202020204" pitchFamily="34" charset="0"/>
                <a:cs typeface="Arial" panose="020B0604020202020204" pitchFamily="34" charset="0"/>
              </a:rPr>
              <a:t>o </a:t>
            </a:r>
            <a:r>
              <a:rPr lang="en-AU" b="1" dirty="0">
                <a:solidFill>
                  <a:srgbClr val="000000"/>
                </a:solidFill>
                <a:latin typeface="Arial" panose="020B0604020202020204" pitchFamily="34" charset="0"/>
                <a:cs typeface="Arial" panose="020B0604020202020204" pitchFamily="34" charset="0"/>
              </a:rPr>
              <a:t>Y</a:t>
            </a:r>
            <a:r>
              <a:rPr lang="en-AU" b="1" i="0" u="none" strike="noStrike" dirty="0">
                <a:solidFill>
                  <a:srgbClr val="000000"/>
                </a:solidFill>
                <a:effectLst/>
                <a:latin typeface="Arial" panose="020B0604020202020204" pitchFamily="34" charset="0"/>
                <a:cs typeface="Arial" panose="020B0604020202020204" pitchFamily="34" charset="0"/>
              </a:rPr>
              <a:t>ou </a:t>
            </a:r>
            <a:r>
              <a:rPr lang="en-AU" b="1" dirty="0">
                <a:solidFill>
                  <a:srgbClr val="000000"/>
                </a:solidFill>
                <a:latin typeface="Arial" panose="020B0604020202020204" pitchFamily="34" charset="0"/>
                <a:cs typeface="Arial" panose="020B0604020202020204" pitchFamily="34" charset="0"/>
              </a:rPr>
              <a:t>R</a:t>
            </a:r>
            <a:r>
              <a:rPr lang="en-AU" b="1" i="0" u="none" strike="noStrike" dirty="0">
                <a:solidFill>
                  <a:srgbClr val="000000"/>
                </a:solidFill>
                <a:effectLst/>
                <a:latin typeface="Arial" panose="020B0604020202020204" pitchFamily="34" charset="0"/>
                <a:cs typeface="Arial" panose="020B0604020202020204" pitchFamily="34" charset="0"/>
              </a:rPr>
              <a:t>ely </a:t>
            </a:r>
            <a:r>
              <a:rPr lang="en-AU" b="1" dirty="0">
                <a:solidFill>
                  <a:srgbClr val="000000"/>
                </a:solidFill>
                <a:latin typeface="Arial" panose="020B0604020202020204" pitchFamily="34" charset="0"/>
                <a:cs typeface="Arial" panose="020B0604020202020204" pitchFamily="34" charset="0"/>
              </a:rPr>
              <a:t>O</a:t>
            </a:r>
            <a:r>
              <a:rPr lang="en-AU" b="1" i="0" u="none" strike="noStrike" dirty="0">
                <a:solidFill>
                  <a:srgbClr val="000000"/>
                </a:solidFill>
                <a:effectLst/>
                <a:latin typeface="Arial" panose="020B0604020202020204" pitchFamily="34" charset="0"/>
                <a:cs typeface="Arial" panose="020B0604020202020204" pitchFamily="34" charset="0"/>
              </a:rPr>
              <a:t>n For </a:t>
            </a:r>
            <a:r>
              <a:rPr lang="en-AU" b="1" dirty="0">
                <a:solidFill>
                  <a:srgbClr val="000000"/>
                </a:solidFill>
                <a:latin typeface="Arial" panose="020B0604020202020204" pitchFamily="34" charset="0"/>
                <a:cs typeface="Arial" panose="020B0604020202020204" pitchFamily="34" charset="0"/>
              </a:rPr>
              <a:t>Y</a:t>
            </a:r>
            <a:r>
              <a:rPr lang="en-AU" b="1" i="0" u="none" strike="noStrike" dirty="0">
                <a:solidFill>
                  <a:srgbClr val="000000"/>
                </a:solidFill>
                <a:effectLst/>
                <a:latin typeface="Arial" panose="020B0604020202020204" pitchFamily="34" charset="0"/>
                <a:cs typeface="Arial" panose="020B0604020202020204" pitchFamily="34" charset="0"/>
              </a:rPr>
              <a:t>our </a:t>
            </a:r>
            <a:r>
              <a:rPr lang="en-AU" b="1" dirty="0">
                <a:solidFill>
                  <a:srgbClr val="000000"/>
                </a:solidFill>
                <a:latin typeface="Arial" panose="020B0604020202020204" pitchFamily="34" charset="0"/>
                <a:cs typeface="Arial" panose="020B0604020202020204" pitchFamily="34" charset="0"/>
              </a:rPr>
              <a:t>N</a:t>
            </a:r>
            <a:r>
              <a:rPr lang="en-AU" b="1" i="0" u="none" strike="noStrike" dirty="0">
                <a:solidFill>
                  <a:srgbClr val="000000"/>
                </a:solidFill>
                <a:effectLst/>
                <a:latin typeface="Arial" panose="020B0604020202020204" pitchFamily="34" charset="0"/>
                <a:cs typeface="Arial" panose="020B0604020202020204" pitchFamily="34" charset="0"/>
              </a:rPr>
              <a:t>ews And Information?</a:t>
            </a:r>
            <a:endParaRPr lang="en-US" b="1" dirty="0">
              <a:solidFill>
                <a:srgbClr val="000000"/>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2AA36CA-DA41-9910-CD94-2CA01157C4AA}"/>
              </a:ext>
            </a:extLst>
          </p:cNvPr>
          <p:cNvPicPr>
            <a:picLocks noChangeAspect="1"/>
          </p:cNvPicPr>
          <p:nvPr/>
        </p:nvPicPr>
        <p:blipFill>
          <a:blip r:embed="rId2"/>
          <a:stretch>
            <a:fillRect/>
          </a:stretch>
        </p:blipFill>
        <p:spPr>
          <a:xfrm>
            <a:off x="741945" y="1681078"/>
            <a:ext cx="7772400" cy="4402222"/>
          </a:xfrm>
          <a:prstGeom prst="rect">
            <a:avLst/>
          </a:prstGeom>
        </p:spPr>
      </p:pic>
      <p:graphicFrame>
        <p:nvGraphicFramePr>
          <p:cNvPr id="13" name="Table 12">
            <a:extLst>
              <a:ext uri="{FF2B5EF4-FFF2-40B4-BE49-F238E27FC236}">
                <a16:creationId xmlns:a16="http://schemas.microsoft.com/office/drawing/2014/main" id="{062655A2-D5E6-0057-E658-D41F4940DB88}"/>
              </a:ext>
            </a:extLst>
          </p:cNvPr>
          <p:cNvGraphicFramePr>
            <a:graphicFrameLocks noGrp="1"/>
          </p:cNvGraphicFramePr>
          <p:nvPr>
            <p:extLst>
              <p:ext uri="{D42A27DB-BD31-4B8C-83A1-F6EECF244321}">
                <p14:modId xmlns:p14="http://schemas.microsoft.com/office/powerpoint/2010/main" val="845874306"/>
              </p:ext>
            </p:extLst>
          </p:nvPr>
        </p:nvGraphicFramePr>
        <p:xfrm>
          <a:off x="7265278" y="1499564"/>
          <a:ext cx="4374929" cy="4385966"/>
        </p:xfrm>
        <a:graphic>
          <a:graphicData uri="http://schemas.openxmlformats.org/drawingml/2006/table">
            <a:tbl>
              <a:tblPr firstRow="1" bandRow="1">
                <a:tableStyleId>{9DCAF9ED-07DC-4A11-8D7F-57B35C25682E}</a:tableStyleId>
              </a:tblPr>
              <a:tblGrid>
                <a:gridCol w="2033752">
                  <a:extLst>
                    <a:ext uri="{9D8B030D-6E8A-4147-A177-3AD203B41FA5}">
                      <a16:colId xmlns:a16="http://schemas.microsoft.com/office/drawing/2014/main" val="4216642228"/>
                    </a:ext>
                  </a:extLst>
                </a:gridCol>
                <a:gridCol w="2341177">
                  <a:extLst>
                    <a:ext uri="{9D8B030D-6E8A-4147-A177-3AD203B41FA5}">
                      <a16:colId xmlns:a16="http://schemas.microsoft.com/office/drawing/2014/main" val="23365965"/>
                    </a:ext>
                  </a:extLst>
                </a:gridCol>
              </a:tblGrid>
              <a:tr h="425669">
                <a:tc>
                  <a:txBody>
                    <a:bodyPr/>
                    <a:lstStyle/>
                    <a:p>
                      <a:r>
                        <a:rPr lang="en-AU" dirty="0">
                          <a:latin typeface="Arial" panose="020B0604020202020204" pitchFamily="34" charset="0"/>
                          <a:cs typeface="Arial" panose="020B0604020202020204" pitchFamily="34" charset="0"/>
                        </a:rPr>
                        <a:t>Category</a:t>
                      </a:r>
                      <a:endParaRPr lang="en-US" dirty="0">
                        <a:latin typeface="Arial" panose="020B0604020202020204" pitchFamily="34" charset="0"/>
                        <a:cs typeface="Arial" panose="020B0604020202020204" pitchFamily="34" charset="0"/>
                      </a:endParaRPr>
                    </a:p>
                  </a:txBody>
                  <a:tcPr/>
                </a:tc>
                <a:tc>
                  <a:txBody>
                    <a:bodyPr/>
                    <a:lstStyle/>
                    <a:p>
                      <a:r>
                        <a:rPr lang="en-AU" dirty="0">
                          <a:latin typeface="Arial" panose="020B0604020202020204" pitchFamily="34" charset="0"/>
                          <a:cs typeface="Arial" panose="020B0604020202020204" pitchFamily="34" charset="0"/>
                        </a:rPr>
                        <a:t>Sources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38958661"/>
                  </a:ext>
                </a:extLst>
              </a:tr>
              <a:tr h="923859">
                <a:tc>
                  <a:txBody>
                    <a:bodyPr/>
                    <a:lstStyle/>
                    <a:p>
                      <a:r>
                        <a:rPr lang="en-AU" dirty="0">
                          <a:latin typeface="Arial" panose="020B0604020202020204" pitchFamily="34" charset="0"/>
                          <a:cs typeface="Arial" panose="020B0604020202020204" pitchFamily="34" charset="0"/>
                        </a:rPr>
                        <a:t>Most Popular</a:t>
                      </a:r>
                      <a:endParaRPr lang="en-US" dirty="0">
                        <a:latin typeface="Arial" panose="020B0604020202020204" pitchFamily="34" charset="0"/>
                        <a:cs typeface="Arial" panose="020B0604020202020204" pitchFamily="34" charset="0"/>
                      </a:endParaRPr>
                    </a:p>
                  </a:txBody>
                  <a:tcPr/>
                </a:tc>
                <a:tc>
                  <a:txBody>
                    <a:bodyPr/>
                    <a:lstStyle/>
                    <a:p>
                      <a:r>
                        <a:rPr lang="en-AU" dirty="0">
                          <a:latin typeface="Arial" panose="020B0604020202020204" pitchFamily="34" charset="0"/>
                          <a:cs typeface="Arial" panose="020B0604020202020204" pitchFamily="34" charset="0"/>
                        </a:rPr>
                        <a:t>Online (237), Television (182), Newspapers (181),</a:t>
                      </a:r>
                    </a:p>
                    <a:p>
                      <a:r>
                        <a:rPr lang="en-AU" dirty="0">
                          <a:latin typeface="Arial" panose="020B0604020202020204" pitchFamily="34" charset="0"/>
                          <a:cs typeface="Arial" panose="020B0604020202020204" pitchFamily="34" charset="0"/>
                        </a:rPr>
                        <a:t>Radio(172)</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07390472"/>
                  </a:ext>
                </a:extLst>
              </a:tr>
              <a:tr h="923859">
                <a:tc>
                  <a:txBody>
                    <a:bodyPr/>
                    <a:lstStyle/>
                    <a:p>
                      <a:r>
                        <a:rPr lang="en-AU" dirty="0">
                          <a:latin typeface="Arial" panose="020B0604020202020204" pitchFamily="34" charset="0"/>
                          <a:cs typeface="Arial" panose="020B0604020202020204" pitchFamily="34" charset="0"/>
                        </a:rPr>
                        <a:t>Moderately Popular</a:t>
                      </a:r>
                      <a:endParaRPr lang="en-US" dirty="0">
                        <a:latin typeface="Arial" panose="020B0604020202020204" pitchFamily="34" charset="0"/>
                        <a:cs typeface="Arial" panose="020B0604020202020204" pitchFamily="34" charset="0"/>
                      </a:endParaRPr>
                    </a:p>
                  </a:txBody>
                  <a:tcPr/>
                </a:tc>
                <a:tc>
                  <a:txBody>
                    <a:bodyPr/>
                    <a:lstStyle/>
                    <a:p>
                      <a:r>
                        <a:rPr lang="en-AU" dirty="0">
                          <a:latin typeface="Arial" panose="020B0604020202020204" pitchFamily="34" charset="0"/>
                          <a:cs typeface="Arial" panose="020B0604020202020204" pitchFamily="34" charset="0"/>
                        </a:rPr>
                        <a:t>Magazines, Social Media, E-newsletters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35250530"/>
                  </a:ext>
                </a:extLst>
              </a:tr>
              <a:tr h="923859">
                <a:tc>
                  <a:txBody>
                    <a:bodyPr/>
                    <a:lstStyle/>
                    <a:p>
                      <a:r>
                        <a:rPr lang="en-AU" dirty="0">
                          <a:latin typeface="Arial" panose="020B0604020202020204" pitchFamily="34" charset="0"/>
                          <a:cs typeface="Arial" panose="020B0604020202020204" pitchFamily="34" charset="0"/>
                        </a:rPr>
                        <a:t>Least Used</a:t>
                      </a:r>
                      <a:endParaRPr lang="en-US" dirty="0">
                        <a:latin typeface="Arial" panose="020B0604020202020204" pitchFamily="34" charset="0"/>
                        <a:cs typeface="Arial" panose="020B0604020202020204" pitchFamily="34" charset="0"/>
                      </a:endParaRPr>
                    </a:p>
                  </a:txBody>
                  <a:tcPr/>
                </a:tc>
                <a:tc>
                  <a:txBody>
                    <a:bodyPr/>
                    <a:lstStyle/>
                    <a:p>
                      <a:r>
                        <a:rPr lang="en-AU" dirty="0">
                          <a:latin typeface="Arial" panose="020B0604020202020204" pitchFamily="34" charset="0"/>
                          <a:cs typeface="Arial" panose="020B0604020202020204" pitchFamily="34" charset="0"/>
                        </a:rPr>
                        <a:t>On-Demand TV, Podcasts, Streaming Services, Blogs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219499"/>
                  </a:ext>
                </a:extLst>
              </a:tr>
              <a:tr h="923859">
                <a:tc>
                  <a:txBody>
                    <a:bodyPr/>
                    <a:lstStyle/>
                    <a:p>
                      <a:r>
                        <a:rPr lang="en-AU" dirty="0">
                          <a:latin typeface="Arial" panose="020B0604020202020204" pitchFamily="34" charset="0"/>
                          <a:cs typeface="Arial" panose="020B0604020202020204" pitchFamily="34" charset="0"/>
                        </a:rPr>
                        <a:t>Takeaway</a:t>
                      </a:r>
                      <a:endParaRPr lang="en-US" dirty="0">
                        <a:latin typeface="Arial" panose="020B0604020202020204" pitchFamily="34" charset="0"/>
                        <a:cs typeface="Arial" panose="020B0604020202020204" pitchFamily="34" charset="0"/>
                      </a:endParaRPr>
                    </a:p>
                  </a:txBody>
                  <a:tcPr/>
                </a:tc>
                <a:tc>
                  <a:txBody>
                    <a:bodyPr/>
                    <a:lstStyle/>
                    <a:p>
                      <a:r>
                        <a:rPr lang="en-AU" dirty="0">
                          <a:latin typeface="Arial" panose="020B0604020202020204" pitchFamily="34" charset="0"/>
                          <a:cs typeface="Arial" panose="020B0604020202020204" pitchFamily="34" charset="0"/>
                        </a:rPr>
                        <a:t>Focus on top sources for effective outreach</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5444180"/>
                  </a:ext>
                </a:extLst>
              </a:tr>
            </a:tbl>
          </a:graphicData>
        </a:graphic>
      </p:graphicFrame>
      <p:pic>
        <p:nvPicPr>
          <p:cNvPr id="4" name="Picture 3">
            <a:extLst>
              <a:ext uri="{FF2B5EF4-FFF2-40B4-BE49-F238E27FC236}">
                <a16:creationId xmlns:a16="http://schemas.microsoft.com/office/drawing/2014/main" id="{952157B1-DC13-56EA-2199-281320D3FBDF}"/>
              </a:ext>
            </a:extLst>
          </p:cNvPr>
          <p:cNvPicPr>
            <a:picLocks noChangeAspect="1"/>
          </p:cNvPicPr>
          <p:nvPr/>
        </p:nvPicPr>
        <p:blipFill>
          <a:blip r:embed="rId3"/>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182770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5994-90ED-C5F7-A6C1-526EEA7EC841}"/>
              </a:ext>
            </a:extLst>
          </p:cNvPr>
          <p:cNvSpPr>
            <a:spLocks noGrp="1"/>
          </p:cNvSpPr>
          <p:nvPr>
            <p:ph type="title"/>
          </p:nvPr>
        </p:nvSpPr>
        <p:spPr>
          <a:xfrm>
            <a:off x="838200" y="365125"/>
            <a:ext cx="10420350" cy="1325563"/>
          </a:xfrm>
        </p:spPr>
        <p:txBody>
          <a:bodyPr anchor="ctr"/>
          <a:lstStyle/>
          <a:p>
            <a:r>
              <a:rPr lang="en-US" b="1" dirty="0">
                <a:latin typeface="Arial" panose="020B0604020202020204" pitchFamily="34" charset="0"/>
                <a:cs typeface="Arial" panose="020B0604020202020204" pitchFamily="34" charset="0"/>
              </a:rPr>
              <a:t>Information Source Preferences By Membership Type</a:t>
            </a:r>
          </a:p>
        </p:txBody>
      </p:sp>
      <p:pic>
        <p:nvPicPr>
          <p:cNvPr id="6" name="Picture 5">
            <a:extLst>
              <a:ext uri="{FF2B5EF4-FFF2-40B4-BE49-F238E27FC236}">
                <a16:creationId xmlns:a16="http://schemas.microsoft.com/office/drawing/2014/main" id="{88EB2E66-F854-95A5-1502-7A9ED2485081}"/>
              </a:ext>
            </a:extLst>
          </p:cNvPr>
          <p:cNvPicPr>
            <a:picLocks noChangeAspect="1"/>
          </p:cNvPicPr>
          <p:nvPr/>
        </p:nvPicPr>
        <p:blipFill>
          <a:blip r:embed="rId2"/>
          <a:stretch>
            <a:fillRect/>
          </a:stretch>
        </p:blipFill>
        <p:spPr>
          <a:xfrm>
            <a:off x="933450" y="2046501"/>
            <a:ext cx="9116177" cy="4168703"/>
          </a:xfrm>
          <a:prstGeom prst="rect">
            <a:avLst/>
          </a:prstGeom>
        </p:spPr>
      </p:pic>
      <p:pic>
        <p:nvPicPr>
          <p:cNvPr id="3" name="Picture 2">
            <a:extLst>
              <a:ext uri="{FF2B5EF4-FFF2-40B4-BE49-F238E27FC236}">
                <a16:creationId xmlns:a16="http://schemas.microsoft.com/office/drawing/2014/main" id="{73E32C09-69E9-5869-F4FE-9B6E40F65B96}"/>
              </a:ext>
            </a:extLst>
          </p:cNvPr>
          <p:cNvPicPr>
            <a:picLocks noChangeAspect="1"/>
          </p:cNvPicPr>
          <p:nvPr/>
        </p:nvPicPr>
        <p:blipFill>
          <a:blip r:embed="rId3"/>
          <a:stretch>
            <a:fillRect/>
          </a:stretch>
        </p:blipFill>
        <p:spPr>
          <a:xfrm>
            <a:off x="8658276" y="5989198"/>
            <a:ext cx="3492500" cy="812800"/>
          </a:xfrm>
          <a:prstGeom prst="rect">
            <a:avLst/>
          </a:prstGeom>
        </p:spPr>
      </p:pic>
      <p:sp>
        <p:nvSpPr>
          <p:cNvPr id="4" name="Rounded Rectangle 3">
            <a:extLst>
              <a:ext uri="{FF2B5EF4-FFF2-40B4-BE49-F238E27FC236}">
                <a16:creationId xmlns:a16="http://schemas.microsoft.com/office/drawing/2014/main" id="{FED0C6C6-7BAB-FA4F-614B-490FDB730436}"/>
              </a:ext>
            </a:extLst>
          </p:cNvPr>
          <p:cNvSpPr/>
          <p:nvPr/>
        </p:nvSpPr>
        <p:spPr>
          <a:xfrm>
            <a:off x="5818909" y="1246295"/>
            <a:ext cx="5839691" cy="1244600"/>
          </a:xfrm>
          <a:prstGeom prst="roundRect">
            <a:avLst/>
          </a:prstGeom>
          <a:solidFill>
            <a:srgbClr val="F4F0E9"/>
          </a:solidFill>
          <a:ln w="28575">
            <a:solidFill>
              <a:srgbClr val="AB02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i="0" u="none" strike="noStrike" dirty="0">
                <a:solidFill>
                  <a:srgbClr val="AB0202"/>
                </a:solidFill>
                <a:effectLst/>
                <a:latin typeface="Arial" panose="020B0604020202020204" pitchFamily="34" charset="0"/>
                <a:cs typeface="Arial" panose="020B0604020202020204" pitchFamily="34" charset="0"/>
              </a:rPr>
              <a:t>This bubble chart illustrates the preferences of different membership types regarding their preferred methods of receiving messages, helping us better understand member needs.</a:t>
            </a:r>
            <a:endParaRPr lang="en-US" b="1" dirty="0">
              <a:solidFill>
                <a:srgbClr val="AB020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203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0E9"/>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7BD6C-0436-94FA-6426-D6F8B3BF89BE}"/>
              </a:ext>
            </a:extLst>
          </p:cNvPr>
          <p:cNvSpPr>
            <a:spLocks noGrp="1"/>
          </p:cNvSpPr>
          <p:nvPr>
            <p:ph type="title"/>
          </p:nvPr>
        </p:nvSpPr>
        <p:spPr>
          <a:xfrm>
            <a:off x="428375" y="480746"/>
            <a:ext cx="6937625" cy="1280321"/>
          </a:xfrm>
        </p:spPr>
        <p:txBody>
          <a:bodyPr vert="horz" lIns="91440" tIns="45720" rIns="91440" bIns="45720" rtlCol="0" anchor="t">
            <a:normAutofit/>
          </a:bodyPr>
          <a:lstStyle/>
          <a:p>
            <a:r>
              <a:rPr lang="en-AU" b="1" i="0" u="none" strike="noStrike" dirty="0">
                <a:solidFill>
                  <a:srgbClr val="000000"/>
                </a:solidFill>
                <a:effectLst/>
                <a:latin typeface="Arial" panose="020B0604020202020204" pitchFamily="34" charset="0"/>
                <a:cs typeface="Arial" panose="020B0604020202020204" pitchFamily="34" charset="0"/>
              </a:rPr>
              <a:t>What membership features do you value most for renewal?</a:t>
            </a:r>
            <a:endParaRPr lang="en-US" b="1" dirty="0">
              <a:latin typeface="Arial" panose="020B0604020202020204" pitchFamily="34" charset="0"/>
              <a:cs typeface="Arial" panose="020B0604020202020204" pitchFamily="34" charset="0"/>
            </a:endParaRPr>
          </a:p>
        </p:txBody>
      </p:sp>
      <p:pic>
        <p:nvPicPr>
          <p:cNvPr id="6" name="Picture 5" descr="A close-up of words&#10;&#10;Description automatically generated">
            <a:extLst>
              <a:ext uri="{FF2B5EF4-FFF2-40B4-BE49-F238E27FC236}">
                <a16:creationId xmlns:a16="http://schemas.microsoft.com/office/drawing/2014/main" id="{CB5E7DD8-08A4-6154-AA11-E9CBEACDD528}"/>
              </a:ext>
            </a:extLst>
          </p:cNvPr>
          <p:cNvPicPr>
            <a:picLocks noChangeAspect="1"/>
          </p:cNvPicPr>
          <p:nvPr/>
        </p:nvPicPr>
        <p:blipFill>
          <a:blip r:embed="rId2"/>
          <a:srcRect t="6883"/>
          <a:stretch/>
        </p:blipFill>
        <p:spPr>
          <a:xfrm>
            <a:off x="-1484854" y="1670857"/>
            <a:ext cx="10037158" cy="5841417"/>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7" name="TextBox 6">
            <a:extLst>
              <a:ext uri="{FF2B5EF4-FFF2-40B4-BE49-F238E27FC236}">
                <a16:creationId xmlns:a16="http://schemas.microsoft.com/office/drawing/2014/main" id="{79302326-7F99-CD21-3F4F-9D345EE8BC7F}"/>
              </a:ext>
            </a:extLst>
          </p:cNvPr>
          <p:cNvSpPr txBox="1"/>
          <p:nvPr/>
        </p:nvSpPr>
        <p:spPr>
          <a:xfrm>
            <a:off x="7498357" y="774460"/>
            <a:ext cx="4555782" cy="3579708"/>
          </a:xfrm>
          <a:prstGeom prst="rect">
            <a:avLst/>
          </a:prstGeom>
        </p:spPr>
        <p:txBody>
          <a:bodyPr vert="horz" lIns="91440" tIns="45720" rIns="91440" bIns="45720" rtlCol="0" anchor="t">
            <a:normAutofit lnSpcReduction="10000"/>
          </a:bodyPr>
          <a:lstStyle/>
          <a:p>
            <a:pPr marL="342900" indent="-228600" defTabSz="914400">
              <a:lnSpc>
                <a:spcPct val="90000"/>
              </a:lnSpc>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Words like </a:t>
            </a:r>
            <a:r>
              <a:rPr lang="en-US" sz="2400" b="1" dirty="0">
                <a:latin typeface="Arial" panose="020B0604020202020204" pitchFamily="34" charset="0"/>
                <a:cs typeface="Arial" panose="020B0604020202020204" pitchFamily="34" charset="0"/>
              </a:rPr>
              <a:t>"heritage," "sites," "places,"</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"access"</a:t>
            </a:r>
            <a:r>
              <a:rPr lang="en-US" sz="2400" dirty="0">
                <a:latin typeface="Arial" panose="020B0604020202020204" pitchFamily="34" charset="0"/>
                <a:cs typeface="Arial" panose="020B0604020202020204" pitchFamily="34" charset="0"/>
              </a:rPr>
              <a:t> stand out, indicating that respondents frequently mentioned these topics.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342900" indent="-228600" defTabSz="914400">
              <a:lnSpc>
                <a:spcPct val="90000"/>
              </a:lnSpc>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This suggests a strong interest in </a:t>
            </a:r>
            <a:r>
              <a:rPr lang="en-US" sz="2400" b="1" dirty="0">
                <a:latin typeface="Arial" panose="020B0604020202020204" pitchFamily="34" charset="0"/>
                <a:cs typeface="Arial" panose="020B0604020202020204" pitchFamily="34" charset="0"/>
              </a:rPr>
              <a:t>heritage preservation</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access to historical sites</a:t>
            </a:r>
            <a:r>
              <a:rPr lang="en-US" sz="24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F04A33DD-BAF3-4ACE-F5FC-0C0EEB37942F}"/>
              </a:ext>
            </a:extLst>
          </p:cNvPr>
          <p:cNvPicPr>
            <a:picLocks noChangeAspect="1"/>
          </p:cNvPicPr>
          <p:nvPr/>
        </p:nvPicPr>
        <p:blipFill>
          <a:blip r:embed="rId3"/>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41303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0369-B61D-316F-9B8D-B377E152F679}"/>
              </a:ext>
            </a:extLst>
          </p:cNvPr>
          <p:cNvSpPr>
            <a:spLocks noGrp="1"/>
          </p:cNvSpPr>
          <p:nvPr>
            <p:ph type="title"/>
          </p:nvPr>
        </p:nvSpPr>
        <p:spPr/>
        <p:txBody>
          <a:bodyPr/>
          <a:lstStyle/>
          <a:p>
            <a:r>
              <a:rPr lang="en-AU" b="1" dirty="0">
                <a:solidFill>
                  <a:srgbClr val="000000"/>
                </a:solidFill>
                <a:latin typeface="Arial" panose="020B0604020202020204" pitchFamily="34" charset="0"/>
                <a:cs typeface="Arial" panose="020B0604020202020204" pitchFamily="34" charset="0"/>
              </a:rPr>
              <a:t>What Keeps You as Member? </a:t>
            </a:r>
            <a:br>
              <a:rPr lang="en-AU" b="1" dirty="0">
                <a:solidFill>
                  <a:srgbClr val="000000"/>
                </a:solidFill>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A060954-FB2E-F6F9-0DAA-79F580AC7977}"/>
              </a:ext>
            </a:extLst>
          </p:cNvPr>
          <p:cNvSpPr txBox="1"/>
          <p:nvPr/>
        </p:nvSpPr>
        <p:spPr>
          <a:xfrm>
            <a:off x="855133" y="1256554"/>
            <a:ext cx="3877921" cy="369332"/>
          </a:xfrm>
          <a:prstGeom prst="rect">
            <a:avLst/>
          </a:prstGeom>
          <a:noFill/>
        </p:spPr>
        <p:txBody>
          <a:bodyPr wrap="none" rtlCol="0">
            <a:spAutoFit/>
          </a:bodyPr>
          <a:lstStyle/>
          <a:p>
            <a:r>
              <a:rPr lang="en-AU" b="1" dirty="0">
                <a:solidFill>
                  <a:srgbClr val="000000"/>
                </a:solidFill>
                <a:latin typeface="Arial" panose="020B0604020202020204" pitchFamily="34" charset="0"/>
                <a:cs typeface="Arial" panose="020B0604020202020204" pitchFamily="34" charset="0"/>
              </a:rPr>
              <a:t>(T</a:t>
            </a:r>
            <a:r>
              <a:rPr lang="en-AU" b="1" i="0" u="none" strike="noStrike" dirty="0">
                <a:solidFill>
                  <a:srgbClr val="000000"/>
                </a:solidFill>
                <a:effectLst/>
                <a:latin typeface="Arial" panose="020B0604020202020204" pitchFamily="34" charset="0"/>
                <a:cs typeface="Arial" panose="020B0604020202020204" pitchFamily="34" charset="0"/>
              </a:rPr>
              <a:t>ext </a:t>
            </a:r>
            <a:r>
              <a:rPr lang="en-AU" b="1" dirty="0">
                <a:solidFill>
                  <a:srgbClr val="000000"/>
                </a:solidFill>
                <a:latin typeface="Arial" panose="020B0604020202020204" pitchFamily="34" charset="0"/>
                <a:cs typeface="Arial" panose="020B0604020202020204" pitchFamily="34" charset="0"/>
              </a:rPr>
              <a:t>A</a:t>
            </a:r>
            <a:r>
              <a:rPr lang="en-AU" b="1" i="0" u="none" strike="noStrike" dirty="0">
                <a:solidFill>
                  <a:srgbClr val="000000"/>
                </a:solidFill>
                <a:effectLst/>
                <a:latin typeface="Arial" panose="020B0604020202020204" pitchFamily="34" charset="0"/>
                <a:cs typeface="Arial" panose="020B0604020202020204" pitchFamily="34" charset="0"/>
              </a:rPr>
              <a:t>nalysis from Focus Group)</a:t>
            </a:r>
            <a:endParaRPr lang="en-US" dirty="0"/>
          </a:p>
        </p:txBody>
      </p:sp>
      <p:pic>
        <p:nvPicPr>
          <p:cNvPr id="9" name="Content Placeholder 8">
            <a:extLst>
              <a:ext uri="{FF2B5EF4-FFF2-40B4-BE49-F238E27FC236}">
                <a16:creationId xmlns:a16="http://schemas.microsoft.com/office/drawing/2014/main" id="{02AF4799-347D-BF21-EEBB-18B9B5F93869}"/>
              </a:ext>
            </a:extLst>
          </p:cNvPr>
          <p:cNvPicPr>
            <a:picLocks noGrp="1" noChangeAspect="1"/>
          </p:cNvPicPr>
          <p:nvPr>
            <p:ph sz="half" idx="14"/>
          </p:nvPr>
        </p:nvPicPr>
        <p:blipFill>
          <a:blip r:embed="rId3"/>
          <a:stretch>
            <a:fillRect/>
          </a:stretch>
        </p:blipFill>
        <p:spPr>
          <a:xfrm>
            <a:off x="897848" y="1690688"/>
            <a:ext cx="10455952" cy="4802187"/>
          </a:xfrm>
        </p:spPr>
      </p:pic>
      <p:sp>
        <p:nvSpPr>
          <p:cNvPr id="7" name="TextBox 6">
            <a:extLst>
              <a:ext uri="{FF2B5EF4-FFF2-40B4-BE49-F238E27FC236}">
                <a16:creationId xmlns:a16="http://schemas.microsoft.com/office/drawing/2014/main" id="{AF995609-3559-B795-18A2-5E7394603F23}"/>
              </a:ext>
            </a:extLst>
          </p:cNvPr>
          <p:cNvSpPr txBox="1"/>
          <p:nvPr/>
        </p:nvSpPr>
        <p:spPr>
          <a:xfrm>
            <a:off x="7754970" y="3728876"/>
            <a:ext cx="3756244" cy="1634490"/>
          </a:xfrm>
          <a:prstGeom prst="roundRect">
            <a:avLst/>
          </a:prstGeom>
          <a:solidFill>
            <a:schemeClr val="lt1">
              <a:alpha val="0"/>
            </a:schemeClr>
          </a:solidFill>
          <a:ln w="38100" cap="rnd" cmpd="sng">
            <a:solidFill>
              <a:srgbClr val="AB0202"/>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AU" b="1" i="0" u="none" strike="noStrike" dirty="0">
                <a:solidFill>
                  <a:srgbClr val="AB0202"/>
                </a:solidFill>
                <a:effectLst/>
                <a:latin typeface="Arial" panose="020B0604020202020204" pitchFamily="34" charset="0"/>
                <a:cs typeface="Arial" panose="020B0604020202020204" pitchFamily="34" charset="0"/>
              </a:rPr>
              <a:t>We found that “Heritage, Supporting, building, properties, magazine, history” were mentioned multiple times in our responses.</a:t>
            </a:r>
            <a:endParaRPr lang="en-US" b="1" dirty="0">
              <a:solidFill>
                <a:srgbClr val="AB020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07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noFill/>
        </p:spPr>
        <p:txBody>
          <a:bodyPr/>
          <a:lstStyle/>
          <a:p>
            <a:r>
              <a:rPr lang="en-AU" sz="3600" b="1" i="0" u="none" strike="noStrike" dirty="0">
                <a:solidFill>
                  <a:srgbClr val="000000"/>
                </a:solidFill>
                <a:effectLst/>
                <a:latin typeface="Arial" panose="020B0604020202020204" pitchFamily="34" charset="0"/>
                <a:cs typeface="Arial" panose="020B0604020202020204" pitchFamily="34" charset="0"/>
              </a:rPr>
              <a:t>Recommendations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noFill/>
        </p:spPr>
        <p:txBody>
          <a:bodyPr vert="horz" lIns="91440" tIns="45720" rIns="91440" bIns="45720" rtlCol="0" anchor="t">
            <a:normAutofit fontScale="92500" lnSpcReduction="10000"/>
          </a:bodyPr>
          <a:lstStyle/>
          <a:p>
            <a:pPr marL="342900" indent="-342900">
              <a:buFont typeface="Arial" panose="020B0604020202020204" pitchFamily="34" charset="0"/>
              <a:buChar char="•"/>
            </a:pPr>
            <a:r>
              <a:rPr lang="en-AU" sz="2400" b="1" dirty="0">
                <a:latin typeface="Arial" panose="020B0604020202020204" pitchFamily="34" charset="0"/>
                <a:cs typeface="Arial" panose="020B0604020202020204" pitchFamily="34" charset="0"/>
              </a:rPr>
              <a:t>Expand to Other Membership Types</a:t>
            </a:r>
            <a:r>
              <a:rPr lang="en-AU" sz="2400" dirty="0">
                <a:latin typeface="Arial" panose="020B0604020202020204" pitchFamily="34" charset="0"/>
                <a:cs typeface="Arial" panose="020B0604020202020204" pitchFamily="34" charset="0"/>
              </a:rPr>
              <a:t>: Gather information on their interests in activities to attract new members.</a:t>
            </a:r>
          </a:p>
          <a:p>
            <a:pPr marL="342900" indent="-342900">
              <a:buFont typeface="Arial" panose="020B0604020202020204" pitchFamily="34" charset="0"/>
              <a:buChar char="•"/>
            </a:pPr>
            <a:r>
              <a:rPr lang="en-AU" sz="2400" b="1" dirty="0">
                <a:latin typeface="Arial" panose="020B0604020202020204" pitchFamily="34" charset="0"/>
                <a:cs typeface="Arial" panose="020B0604020202020204" pitchFamily="34" charset="0"/>
              </a:rPr>
              <a:t>Enhance Loyalty Among Existing Members</a:t>
            </a:r>
            <a:r>
              <a:rPr lang="en-AU" sz="2400" dirty="0">
                <a:latin typeface="Arial" panose="020B0604020202020204" pitchFamily="34" charset="0"/>
                <a:cs typeface="Arial" panose="020B0604020202020204" pitchFamily="34" charset="0"/>
              </a:rPr>
              <a:t>: Strengthen member loyalty by supplementing existing membership benefits that may be lacking.</a:t>
            </a:r>
          </a:p>
          <a:p>
            <a:pPr marL="342900" indent="-342900">
              <a:buFont typeface="Arial" panose="020B0604020202020204" pitchFamily="34" charset="0"/>
              <a:buChar char="•"/>
            </a:pPr>
            <a:r>
              <a:rPr lang="en-AU" sz="2400" b="1" dirty="0">
                <a:latin typeface="Arial" panose="020B0604020202020204" pitchFamily="34" charset="0"/>
                <a:cs typeface="Arial" panose="020B0604020202020204" pitchFamily="34" charset="0"/>
              </a:rPr>
              <a:t>Reduce Membership Costs</a:t>
            </a:r>
            <a:r>
              <a:rPr lang="en-AU" sz="2400" dirty="0">
                <a:latin typeface="Arial" panose="020B0604020202020204" pitchFamily="34" charset="0"/>
                <a:cs typeface="Arial" panose="020B0604020202020204" pitchFamily="34" charset="0"/>
              </a:rPr>
              <a:t>: Consider offering different membership options (with and without magazines) or reduce the frequency of benefits to three times a year.</a:t>
            </a:r>
          </a:p>
          <a:p>
            <a:pPr marL="285750" indent="-285750">
              <a:buFont typeface="Arial" panose="020B0604020202020204" pitchFamily="34" charset="0"/>
              <a:buChar char="•"/>
            </a:pPr>
            <a:endParaRPr lang="en-US" dirty="0">
              <a:highlight>
                <a:srgbClr val="FFFF00"/>
              </a:highlight>
              <a:latin typeface="Arial" panose="020B0604020202020204" pitchFamily="34" charset="0"/>
              <a:cs typeface="Arial" panose="020B0604020202020204" pitchFamily="34" charset="0"/>
            </a:endParaRPr>
          </a:p>
        </p:txBody>
      </p:sp>
      <p:pic>
        <p:nvPicPr>
          <p:cNvPr id="20" name="Picture Placeholder 19" descr="City lights at night">
            <a:extLst>
              <a:ext uri="{FF2B5EF4-FFF2-40B4-BE49-F238E27FC236}">
                <a16:creationId xmlns:a16="http://schemas.microsoft.com/office/drawing/2014/main" id="{E5D7764F-CE06-1A00-3555-ACAE6ACDFE1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2" b="52"/>
          <a:stretch/>
        </p:blipFill>
        <p:spPr/>
      </p:pic>
      <p:pic>
        <p:nvPicPr>
          <p:cNvPr id="4" name="Picture 3">
            <a:extLst>
              <a:ext uri="{FF2B5EF4-FFF2-40B4-BE49-F238E27FC236}">
                <a16:creationId xmlns:a16="http://schemas.microsoft.com/office/drawing/2014/main" id="{BC58F87A-A93D-BAA2-1AFE-8746F4B8B184}"/>
              </a:ext>
            </a:extLst>
          </p:cNvPr>
          <p:cNvPicPr>
            <a:picLocks noChangeAspect="1"/>
          </p:cNvPicPr>
          <p:nvPr/>
        </p:nvPicPr>
        <p:blipFill>
          <a:blip r:embed="rId4"/>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27372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B9F183-FE65-52B7-35D8-A25B8BDEE17F}"/>
              </a:ext>
            </a:extLst>
          </p:cNvPr>
          <p:cNvPicPr>
            <a:picLocks noChangeAspect="1"/>
          </p:cNvPicPr>
          <p:nvPr/>
        </p:nvPicPr>
        <p:blipFill>
          <a:blip r:embed="rId3">
            <a:alphaModFix amt="48000"/>
          </a:blip>
          <a:stretch>
            <a:fillRect/>
          </a:stretch>
        </p:blipFill>
        <p:spPr>
          <a:xfrm>
            <a:off x="-473611" y="1"/>
            <a:ext cx="6096000" cy="6857999"/>
          </a:xfrm>
          <a:prstGeom prst="rect">
            <a:avLst/>
          </a:prstGeom>
        </p:spPr>
      </p:pic>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5992837" y="487184"/>
            <a:ext cx="5866228" cy="1379269"/>
          </a:xfrm>
          <a:noFill/>
        </p:spPr>
        <p:txBody>
          <a:bodyPr/>
          <a:lstStyle/>
          <a:p>
            <a:r>
              <a:rPr lang="en-US" b="1" dirty="0">
                <a:latin typeface="Arial" panose="020B0604020202020204" pitchFamily="34" charset="0"/>
                <a:cs typeface="Arial" panose="020B0604020202020204" pitchFamily="34" charset="0"/>
              </a:rPr>
              <a:t>The Limitation of Our Analysis</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4"/>
          </p:nvPr>
        </p:nvSpPr>
        <p:spPr>
          <a:xfrm>
            <a:off x="6096000" y="2162931"/>
            <a:ext cx="5402255" cy="4207885"/>
          </a:xfrm>
          <a:noFill/>
        </p:spPr>
        <p:txBody>
          <a:bodyPr>
            <a:normAutofit/>
          </a:bodyPr>
          <a:lstStyle/>
          <a:p>
            <a:pPr marL="342900" indent="-342900">
              <a:buFont typeface="Arial" panose="020B0604020202020204" pitchFamily="34" charset="0"/>
              <a:buChar char="•"/>
            </a:pPr>
            <a:r>
              <a:rPr lang="en-AU" sz="2400" dirty="0">
                <a:latin typeface="Arial" panose="020B0604020202020204" pitchFamily="34" charset="0"/>
                <a:cs typeface="Arial" panose="020B0604020202020204" pitchFamily="34" charset="0"/>
              </a:rPr>
              <a:t>Uneven Membership Type Distribution</a:t>
            </a:r>
          </a:p>
          <a:p>
            <a:pPr marL="342900" indent="-342900">
              <a:buFont typeface="Arial" panose="020B0604020202020204" pitchFamily="34" charset="0"/>
              <a:buChar char="•"/>
            </a:pPr>
            <a:r>
              <a:rPr lang="en-AU" sz="2400" dirty="0">
                <a:latin typeface="Arial" panose="020B0604020202020204" pitchFamily="34" charset="0"/>
                <a:cs typeface="Arial" panose="020B0604020202020204" pitchFamily="34" charset="0"/>
              </a:rPr>
              <a:t>Survey Data Constraints</a:t>
            </a:r>
          </a:p>
          <a:p>
            <a:pPr marL="342900" indent="-342900">
              <a:buFont typeface="Arial" panose="020B0604020202020204" pitchFamily="34" charset="0"/>
              <a:buChar char="•"/>
            </a:pPr>
            <a:r>
              <a:rPr lang="en-AU" sz="2400" dirty="0">
                <a:latin typeface="Arial" panose="020B0604020202020204" pitchFamily="34" charset="0"/>
                <a:cs typeface="Arial" panose="020B0604020202020204" pitchFamily="34" charset="0"/>
              </a:rPr>
              <a:t>Focus Group Data Constraints</a:t>
            </a:r>
          </a:p>
          <a:p>
            <a:pPr marL="342900" indent="-342900">
              <a:buFont typeface="Arial" panose="020B0604020202020204" pitchFamily="34" charset="0"/>
              <a:buChar char="•"/>
            </a:pPr>
            <a:r>
              <a:rPr lang="en-AU" sz="2400" dirty="0">
                <a:latin typeface="Arial" panose="020B0604020202020204" pitchFamily="34" charset="0"/>
                <a:cs typeface="Arial" panose="020B0604020202020204" pitchFamily="34" charset="0"/>
              </a:rPr>
              <a:t>Categorical Data Challenges</a:t>
            </a:r>
          </a:p>
          <a:p>
            <a:endParaRPr lang="en-AU" sz="2400" dirty="0"/>
          </a:p>
        </p:txBody>
      </p:sp>
      <p:pic>
        <p:nvPicPr>
          <p:cNvPr id="5" name="Picture 4">
            <a:extLst>
              <a:ext uri="{FF2B5EF4-FFF2-40B4-BE49-F238E27FC236}">
                <a16:creationId xmlns:a16="http://schemas.microsoft.com/office/drawing/2014/main" id="{A29E53FC-F6B8-5D50-10D8-5FB571292408}"/>
              </a:ext>
            </a:extLst>
          </p:cNvPr>
          <p:cNvPicPr>
            <a:picLocks noChangeAspect="1"/>
          </p:cNvPicPr>
          <p:nvPr/>
        </p:nvPicPr>
        <p:blipFill>
          <a:blip r:embed="rId4"/>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210859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3632210" y="509286"/>
            <a:ext cx="8278436" cy="5150535"/>
          </a:xfrm>
          <a:noFill/>
        </p:spPr>
        <p:txBody>
          <a:bodyPr anchor="ctr">
            <a:normAutofit/>
          </a:bodyPr>
          <a:lstStyle/>
          <a:p>
            <a:pPr algn="ctr"/>
            <a:r>
              <a:rPr lang="en-AU" sz="4400" b="1" dirty="0">
                <a:latin typeface="Arial" panose="020B0604020202020204" pitchFamily="34" charset="0"/>
                <a:cs typeface="Arial" panose="020B0604020202020204" pitchFamily="34" charset="0"/>
              </a:rPr>
              <a:t> </a:t>
            </a:r>
            <a:endParaRPr lang="en-US" sz="44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30CF7C1-3986-F443-4DA0-3218219CF34F}"/>
              </a:ext>
            </a:extLst>
          </p:cNvPr>
          <p:cNvSpPr txBox="1"/>
          <p:nvPr/>
        </p:nvSpPr>
        <p:spPr>
          <a:xfrm>
            <a:off x="-760180" y="1684169"/>
            <a:ext cx="5223273" cy="2800767"/>
          </a:xfrm>
          <a:prstGeom prst="rect">
            <a:avLst/>
          </a:prstGeom>
          <a:noFill/>
          <a:effectLst>
            <a:glow rad="127000">
              <a:schemeClr val="bg1">
                <a:alpha val="0"/>
              </a:schemeClr>
            </a:glow>
            <a:softEdge rad="1270000"/>
          </a:effectLst>
        </p:spPr>
        <p:txBody>
          <a:bodyPr wrap="square">
            <a:spAutoFit/>
          </a:bodyPr>
          <a:lstStyle/>
          <a:p>
            <a:pPr algn="ctr"/>
            <a:r>
              <a:rPr lang="en-AU" sz="4300" b="1" dirty="0">
                <a:solidFill>
                  <a:schemeClr val="bg1"/>
                </a:solidFill>
                <a:latin typeface="Arial" panose="020B0604020202020204" pitchFamily="34" charset="0"/>
                <a:cs typeface="Arial" panose="020B0604020202020204" pitchFamily="34" charset="0"/>
              </a:rPr>
              <a:t>Improve Our</a:t>
            </a:r>
          </a:p>
          <a:p>
            <a:pPr algn="ctr"/>
            <a:r>
              <a:rPr lang="en-AU" sz="4300" b="1" dirty="0">
                <a:solidFill>
                  <a:schemeClr val="bg1"/>
                </a:solidFill>
                <a:latin typeface="Arial" panose="020B0604020202020204" pitchFamily="34" charset="0"/>
                <a:cs typeface="Arial" panose="020B0604020202020204" pitchFamily="34" charset="0"/>
              </a:rPr>
              <a:t>Current Membership </a:t>
            </a:r>
          </a:p>
          <a:p>
            <a:pPr algn="ctr"/>
            <a:r>
              <a:rPr lang="en-AU" sz="4300" b="1" dirty="0">
                <a:solidFill>
                  <a:schemeClr val="bg1"/>
                </a:solidFill>
                <a:latin typeface="Arial" panose="020B0604020202020204" pitchFamily="34" charset="0"/>
                <a:cs typeface="Arial" panose="020B0604020202020204" pitchFamily="34" charset="0"/>
              </a:rPr>
              <a:t>Plan</a:t>
            </a:r>
            <a:endParaRPr lang="en-AU" sz="4300" b="1" dirty="0">
              <a:solidFill>
                <a:schemeClr val="bg1"/>
              </a:solidFill>
              <a:effectLst/>
            </a:endParaRPr>
          </a:p>
        </p:txBody>
      </p:sp>
      <p:graphicFrame>
        <p:nvGraphicFramePr>
          <p:cNvPr id="8" name="Diagram 7">
            <a:extLst>
              <a:ext uri="{FF2B5EF4-FFF2-40B4-BE49-F238E27FC236}">
                <a16:creationId xmlns:a16="http://schemas.microsoft.com/office/drawing/2014/main" id="{D5E61D9C-A7E8-5FB2-261B-D6FBA7B197AD}"/>
              </a:ext>
            </a:extLst>
          </p:cNvPr>
          <p:cNvGraphicFramePr/>
          <p:nvPr>
            <p:extLst>
              <p:ext uri="{D42A27DB-BD31-4B8C-83A1-F6EECF244321}">
                <p14:modId xmlns:p14="http://schemas.microsoft.com/office/powerpoint/2010/main" val="2677125388"/>
              </p:ext>
            </p:extLst>
          </p:nvPr>
        </p:nvGraphicFramePr>
        <p:xfrm>
          <a:off x="4829027" y="749700"/>
          <a:ext cx="6269665" cy="4910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26A37A7-8412-98ED-401A-0E5A90426445}"/>
              </a:ext>
            </a:extLst>
          </p:cNvPr>
          <p:cNvPicPr>
            <a:picLocks noChangeAspect="1"/>
          </p:cNvPicPr>
          <p:nvPr/>
        </p:nvPicPr>
        <p:blipFill>
          <a:blip r:embed="rId8"/>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3007069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lstStyle/>
          <a:p>
            <a:r>
              <a:rPr lang="en-US" b="1" dirty="0">
                <a:latin typeface="Arial" panose="020B0604020202020204" pitchFamily="34" charset="0"/>
                <a:cs typeface="Arial" panose="020B0604020202020204" pitchFamily="34" charset="0"/>
              </a:rPr>
              <a:t>Future Step</a:t>
            </a:r>
            <a:endParaRPr lang="en-US" dirty="0">
              <a:latin typeface="Arial" panose="020B0604020202020204" pitchFamily="34" charset="0"/>
              <a:cs typeface="Arial" panose="020B0604020202020204" pitchFamily="34" charset="0"/>
            </a:endParaRPr>
          </a:p>
        </p:txBody>
      </p:sp>
      <p:pic>
        <p:nvPicPr>
          <p:cNvPr id="24" name="Picture Placeholder 7" descr="Looking up view of tall building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1" b="61"/>
          <a:stretch/>
        </p:blipFill>
        <p:spPr>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noFill/>
        </p:spPr>
        <p:txBody>
          <a:bodyPr vert="horz" lIns="91440" tIns="45720" rIns="91440" bIns="45720" rtlCol="0" anchor="t">
            <a:normAutofit lnSpcReduction="10000"/>
          </a:bodyPr>
          <a:lstStyle/>
          <a:p>
            <a:r>
              <a:rPr lang="en-AU" sz="2400" i="0" u="none" strike="noStrike" dirty="0">
                <a:solidFill>
                  <a:srgbClr val="000000"/>
                </a:solidFill>
                <a:effectLst/>
                <a:latin typeface="Arial" panose="020B0604020202020204" pitchFamily="34" charset="0"/>
                <a:cs typeface="Arial" panose="020B0604020202020204" pitchFamily="34" charset="0"/>
              </a:rPr>
              <a:t>Conduct a more comprehensive analysis of text data (which may take a significant amount of time).</a:t>
            </a:r>
          </a:p>
          <a:p>
            <a:r>
              <a:rPr lang="en-AU" sz="2400" i="0" u="none" strike="noStrike" dirty="0">
                <a:solidFill>
                  <a:srgbClr val="000000"/>
                </a:solidFill>
                <a:effectLst/>
                <a:latin typeface="Arial" panose="020B0604020202020204" pitchFamily="34" charset="0"/>
                <a:cs typeface="Arial" panose="020B0604020202020204" pitchFamily="34" charset="0"/>
              </a:rPr>
              <a:t>Design a comprehensive standard membership survey and conduct it regularly. We can use reproducible code to analyse member satisfaction automatically.</a:t>
            </a:r>
          </a:p>
          <a:p>
            <a:r>
              <a:rPr lang="en-AU" sz="2400" i="0" u="none" strike="noStrike" dirty="0">
                <a:solidFill>
                  <a:srgbClr val="000000"/>
                </a:solidFill>
                <a:effectLst/>
                <a:latin typeface="Arial" panose="020B0604020202020204" pitchFamily="34" charset="0"/>
                <a:cs typeface="Arial" panose="020B0604020202020204" pitchFamily="34" charset="0"/>
              </a:rPr>
              <a:t>Establish an improvement plan: Based on the analysis results, propose specific recommendations and action plans to enhance member satisfaction.</a:t>
            </a:r>
          </a:p>
        </p:txBody>
      </p:sp>
      <p:pic>
        <p:nvPicPr>
          <p:cNvPr id="5" name="Picture 4">
            <a:extLst>
              <a:ext uri="{FF2B5EF4-FFF2-40B4-BE49-F238E27FC236}">
                <a16:creationId xmlns:a16="http://schemas.microsoft.com/office/drawing/2014/main" id="{A5E23E1E-DAE0-DBDC-7B69-8E7CECF6D0D5}"/>
              </a:ext>
            </a:extLst>
          </p:cNvPr>
          <p:cNvPicPr>
            <a:picLocks noChangeAspect="1"/>
          </p:cNvPicPr>
          <p:nvPr/>
        </p:nvPicPr>
        <p:blipFill>
          <a:blip r:embed="rId4"/>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36666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AU" sz="2400" b="1" i="0" u="none" strike="noStrike" dirty="0">
                <a:effectLst/>
                <a:latin typeface="Arial" panose="020B0604020202020204" pitchFamily="34" charset="0"/>
                <a:cs typeface="Arial" panose="020B0604020202020204" pitchFamily="34" charset="0"/>
              </a:rPr>
              <a:t>A heartfelt thank you to Brendon and Stephanie for their invaluable support and to Damjan for his guidance throughout our project.</a:t>
            </a:r>
            <a:endParaRPr lang="en-US" sz="2400" b="1" dirty="0">
              <a:latin typeface="Arial" panose="020B0604020202020204" pitchFamily="34" charset="0"/>
              <a:cs typeface="Arial" panose="020B0604020202020204" pitchFamily="34" charset="0"/>
            </a:endParaRP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 r="13"/>
          <a:stretch/>
        </p:blipFill>
        <p:spPr/>
      </p:pic>
    </p:spTree>
    <p:extLst>
      <p:ext uri="{BB962C8B-B14F-4D97-AF65-F5344CB8AC3E}">
        <p14:creationId xmlns:p14="http://schemas.microsoft.com/office/powerpoint/2010/main" val="821088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b="1" dirty="0">
                <a:latin typeface="Arial" panose="020B0604020202020204" pitchFamily="34" charset="0"/>
                <a:cs typeface="Arial" panose="020B0604020202020204" pitchFamily="34" charset="0"/>
              </a:rPr>
              <a:t>Thank you</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Feel free to ask any questions!</a:t>
            </a:r>
          </a:p>
        </p:txBody>
      </p:sp>
      <p:pic>
        <p:nvPicPr>
          <p:cNvPr id="3" name="Picture 2">
            <a:extLst>
              <a:ext uri="{FF2B5EF4-FFF2-40B4-BE49-F238E27FC236}">
                <a16:creationId xmlns:a16="http://schemas.microsoft.com/office/drawing/2014/main" id="{89CF13B9-2050-2C8F-093B-398175B1E63B}"/>
              </a:ext>
            </a:extLst>
          </p:cNvPr>
          <p:cNvPicPr>
            <a:picLocks noChangeAspect="1"/>
          </p:cNvPicPr>
          <p:nvPr/>
        </p:nvPicPr>
        <p:blipFill rotWithShape="1">
          <a:blip r:embed="rId4"/>
          <a:srcRect r="12194"/>
          <a:stretch/>
        </p:blipFill>
        <p:spPr>
          <a:xfrm>
            <a:off x="9287969" y="6083300"/>
            <a:ext cx="2955112" cy="774700"/>
          </a:xfrm>
          <a:prstGeom prst="rect">
            <a:avLst/>
          </a:prstGeom>
        </p:spPr>
      </p:pic>
    </p:spTree>
    <p:extLst>
      <p:ext uri="{BB962C8B-B14F-4D97-AF65-F5344CB8AC3E}">
        <p14:creationId xmlns:p14="http://schemas.microsoft.com/office/powerpoint/2010/main" val="1210802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noFill/>
        </p:spPr>
        <p:txBody>
          <a:bodyPr anchor="ctr"/>
          <a:lstStyle/>
          <a:p>
            <a:r>
              <a:rPr lang="en-AU" b="1" i="0" u="none" strike="noStrike" dirty="0">
                <a:solidFill>
                  <a:srgbClr val="000000"/>
                </a:solidFill>
                <a:effectLst/>
                <a:latin typeface="Arial" panose="020B0604020202020204" pitchFamily="34" charset="0"/>
                <a:cs typeface="Arial" panose="020B0604020202020204" pitchFamily="34" charset="0"/>
              </a:rPr>
              <a:t>Data </a:t>
            </a:r>
            <a:r>
              <a:rPr lang="en-AU" sz="3600" b="1" i="0" u="none" strike="noStrike" dirty="0">
                <a:solidFill>
                  <a:srgbClr val="000000"/>
                </a:solidFill>
                <a:effectLst/>
                <a:latin typeface="Arial" panose="020B0604020202020204" pitchFamily="34" charset="0"/>
                <a:cs typeface="Arial" panose="020B0604020202020204" pitchFamily="34" charset="0"/>
              </a:rPr>
              <a:t>Overview</a:t>
            </a:r>
            <a:endParaRPr lang="en-US" b="1" dirty="0">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03D5CB9E-2325-2177-0861-D3BB0D267BD3}"/>
              </a:ext>
            </a:extLst>
          </p:cNvPr>
          <p:cNvGraphicFramePr>
            <a:graphicFrameLocks noGrp="1"/>
          </p:cNvGraphicFramePr>
          <p:nvPr>
            <p:extLst>
              <p:ext uri="{D42A27DB-BD31-4B8C-83A1-F6EECF244321}">
                <p14:modId xmlns:p14="http://schemas.microsoft.com/office/powerpoint/2010/main" val="3529578297"/>
              </p:ext>
            </p:extLst>
          </p:nvPr>
        </p:nvGraphicFramePr>
        <p:xfrm>
          <a:off x="838200" y="1645566"/>
          <a:ext cx="10894017" cy="4272991"/>
        </p:xfrm>
        <a:graphic>
          <a:graphicData uri="http://schemas.openxmlformats.org/drawingml/2006/table">
            <a:tbl>
              <a:tblPr firstRow="1" bandRow="1">
                <a:tableStyleId>{8A107856-5554-42FB-B03E-39F5DBC370BA}</a:tableStyleId>
              </a:tblPr>
              <a:tblGrid>
                <a:gridCol w="3631339">
                  <a:extLst>
                    <a:ext uri="{9D8B030D-6E8A-4147-A177-3AD203B41FA5}">
                      <a16:colId xmlns:a16="http://schemas.microsoft.com/office/drawing/2014/main" val="534384713"/>
                    </a:ext>
                  </a:extLst>
                </a:gridCol>
                <a:gridCol w="3631339">
                  <a:extLst>
                    <a:ext uri="{9D8B030D-6E8A-4147-A177-3AD203B41FA5}">
                      <a16:colId xmlns:a16="http://schemas.microsoft.com/office/drawing/2014/main" val="1826738739"/>
                    </a:ext>
                  </a:extLst>
                </a:gridCol>
                <a:gridCol w="3631339">
                  <a:extLst>
                    <a:ext uri="{9D8B030D-6E8A-4147-A177-3AD203B41FA5}">
                      <a16:colId xmlns:a16="http://schemas.microsoft.com/office/drawing/2014/main" val="3150341000"/>
                    </a:ext>
                  </a:extLst>
                </a:gridCol>
              </a:tblGrid>
              <a:tr h="679417">
                <a:tc>
                  <a:txBody>
                    <a:bodyPr/>
                    <a:lstStyle/>
                    <a:p>
                      <a:endParaRPr lang="en-US" dirty="0">
                        <a:latin typeface="Arial" panose="020B0604020202020204" pitchFamily="34" charset="0"/>
                        <a:cs typeface="Arial" panose="020B0604020202020204" pitchFamily="34" charset="0"/>
                      </a:endParaRPr>
                    </a:p>
                  </a:txBody>
                  <a:tcPr anchor="ctr"/>
                </a:tc>
                <a:tc>
                  <a:txBody>
                    <a:bodyPr/>
                    <a:lstStyle/>
                    <a:p>
                      <a:r>
                        <a:rPr lang="en-US" dirty="0">
                          <a:latin typeface="Arial" panose="020B0604020202020204" pitchFamily="34" charset="0"/>
                          <a:cs typeface="Arial" panose="020B0604020202020204" pitchFamily="34" charset="0"/>
                        </a:rPr>
                        <a:t>Focus Group Dataset</a:t>
                      </a:r>
                    </a:p>
                  </a:txBody>
                  <a:tcPr anchor="ctr"/>
                </a:tc>
                <a:tc>
                  <a:txBody>
                    <a:bodyPr/>
                    <a:lstStyle/>
                    <a:p>
                      <a:r>
                        <a:rPr lang="en-US" dirty="0">
                          <a:latin typeface="Arial" panose="020B0604020202020204" pitchFamily="34" charset="0"/>
                          <a:cs typeface="Arial" panose="020B0604020202020204" pitchFamily="34" charset="0"/>
                        </a:rPr>
                        <a:t>Survey Dataset</a:t>
                      </a:r>
                    </a:p>
                  </a:txBody>
                  <a:tcPr anchor="ctr"/>
                </a:tc>
                <a:extLst>
                  <a:ext uri="{0D108BD9-81ED-4DB2-BD59-A6C34878D82A}">
                    <a16:rowId xmlns:a16="http://schemas.microsoft.com/office/drawing/2014/main" val="3494980173"/>
                  </a:ext>
                </a:extLst>
              </a:tr>
              <a:tr h="720733">
                <a:tc>
                  <a:txBody>
                    <a:bodyPr/>
                    <a:lstStyle/>
                    <a:p>
                      <a:r>
                        <a:rPr lang="en-AU" sz="1800" b="1" u="none" strike="noStrike" kern="1200" dirty="0">
                          <a:solidFill>
                            <a:schemeClr val="dk1"/>
                          </a:solidFill>
                          <a:effectLst/>
                          <a:latin typeface="Arial" panose="020B0604020202020204" pitchFamily="34" charset="0"/>
                          <a:cs typeface="Arial" panose="020B0604020202020204" pitchFamily="34" charset="0"/>
                        </a:rPr>
                        <a:t>Data Format / Type</a:t>
                      </a:r>
                      <a:endParaRPr lang="en-US" dirty="0">
                        <a:latin typeface="Arial" panose="020B0604020202020204" pitchFamily="34" charset="0"/>
                        <a:cs typeface="Arial" panose="020B0604020202020204" pitchFamily="34" charset="0"/>
                      </a:endParaRPr>
                    </a:p>
                  </a:txBody>
                  <a:tcPr anchor="ctr"/>
                </a:tc>
                <a:tc>
                  <a:txBody>
                    <a:bodyPr/>
                    <a:lstStyle/>
                    <a:p>
                      <a:r>
                        <a:rPr lang="en-US" dirty="0">
                          <a:latin typeface="Arial" panose="020B0604020202020204" pitchFamily="34" charset="0"/>
                          <a:cs typeface="Arial" panose="020B0604020202020204" pitchFamily="34" charset="0"/>
                        </a:rPr>
                        <a:t>Video / Audio / Text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Categorical / Numeric / Text</a:t>
                      </a:r>
                    </a:p>
                  </a:txBody>
                  <a:tcPr anchor="ctr"/>
                </a:tc>
                <a:extLst>
                  <a:ext uri="{0D108BD9-81ED-4DB2-BD59-A6C34878D82A}">
                    <a16:rowId xmlns:a16="http://schemas.microsoft.com/office/drawing/2014/main" val="1739319429"/>
                  </a:ext>
                </a:extLst>
              </a:tr>
              <a:tr h="885559">
                <a:tc>
                  <a:txBody>
                    <a:bodyPr/>
                    <a:lstStyle/>
                    <a:p>
                      <a:r>
                        <a:rPr lang="en-AU" sz="1800" b="1" u="none" strike="noStrike" kern="1200" dirty="0">
                          <a:solidFill>
                            <a:schemeClr val="dk1"/>
                          </a:solidFill>
                          <a:effectLst/>
                          <a:latin typeface="Arial" panose="020B0604020202020204" pitchFamily="34" charset="0"/>
                          <a:cs typeface="Arial" panose="020B0604020202020204" pitchFamily="34" charset="0"/>
                        </a:rPr>
                        <a:t>Data </a:t>
                      </a:r>
                      <a:r>
                        <a:rPr lang="en-US" b="1" dirty="0">
                          <a:latin typeface="Arial" panose="020B0604020202020204" pitchFamily="34" charset="0"/>
                          <a:cs typeface="Arial" panose="020B0604020202020204" pitchFamily="34" charset="0"/>
                        </a:rPr>
                        <a:t>Size </a:t>
                      </a:r>
                    </a:p>
                  </a:txBody>
                  <a:tcPr anchor="ctr"/>
                </a:tc>
                <a:tc>
                  <a:txBody>
                    <a:bodyPr/>
                    <a:lstStyle/>
                    <a:p>
                      <a:r>
                        <a:rPr lang="en-US" dirty="0">
                          <a:latin typeface="Arial" panose="020B0604020202020204" pitchFamily="34" charset="0"/>
                          <a:cs typeface="Arial" panose="020B0604020202020204" pitchFamily="34" charset="0"/>
                        </a:rPr>
                        <a:t>3 session x 1 hour </a:t>
                      </a:r>
                    </a:p>
                    <a:p>
                      <a:r>
                        <a:rPr lang="en-US" dirty="0">
                          <a:latin typeface="Arial" panose="020B0604020202020204" pitchFamily="34" charset="0"/>
                          <a:cs typeface="Arial" panose="020B0604020202020204" pitchFamily="34" charset="0"/>
                        </a:rPr>
                        <a:t>15,107 words</a:t>
                      </a:r>
                    </a:p>
                  </a:txBody>
                  <a:tcPr anchor="ctr"/>
                </a:tc>
                <a:tc>
                  <a:txBody>
                    <a:bodyPr/>
                    <a:lstStyle/>
                    <a:p>
                      <a:r>
                        <a:rPr lang="en-US" dirty="0">
                          <a:latin typeface="Arial" panose="020B0604020202020204" pitchFamily="34" charset="0"/>
                          <a:cs typeface="Arial" panose="020B0604020202020204" pitchFamily="34" charset="0"/>
                        </a:rPr>
                        <a:t>435 obs. of 48 variables</a:t>
                      </a:r>
                    </a:p>
                  </a:txBody>
                  <a:tcPr anchor="ctr"/>
                </a:tc>
                <a:extLst>
                  <a:ext uri="{0D108BD9-81ED-4DB2-BD59-A6C34878D82A}">
                    <a16:rowId xmlns:a16="http://schemas.microsoft.com/office/drawing/2014/main" val="111922800"/>
                  </a:ext>
                </a:extLst>
              </a:tr>
              <a:tr h="993641">
                <a:tc>
                  <a:txBody>
                    <a:bodyPr/>
                    <a:lstStyle/>
                    <a:p>
                      <a:r>
                        <a:rPr lang="en-US" b="1" dirty="0">
                          <a:latin typeface="Arial" panose="020B0604020202020204" pitchFamily="34" charset="0"/>
                          <a:cs typeface="Arial" panose="020B0604020202020204" pitchFamily="34" charset="0"/>
                        </a:rPr>
                        <a:t>Data </a:t>
                      </a:r>
                      <a:r>
                        <a:rPr lang="en-AU" sz="1800" b="1" u="none" strike="noStrike" kern="1200" dirty="0">
                          <a:solidFill>
                            <a:schemeClr val="dk1"/>
                          </a:solidFill>
                          <a:effectLst/>
                          <a:latin typeface="Arial" panose="020B0604020202020204" pitchFamily="34" charset="0"/>
                          <a:cs typeface="Arial" panose="020B0604020202020204" pitchFamily="34" charset="0"/>
                        </a:rPr>
                        <a:t>Source</a:t>
                      </a:r>
                      <a:endParaRPr lang="en-US" b="1" dirty="0">
                        <a:latin typeface="Arial" panose="020B0604020202020204" pitchFamily="34" charset="0"/>
                        <a:cs typeface="Arial" panose="020B0604020202020204" pitchFamily="34" charset="0"/>
                      </a:endParaRPr>
                    </a:p>
                  </a:txBody>
                  <a:tcPr anchor="ctr"/>
                </a:tc>
                <a:tc>
                  <a:txBody>
                    <a:bodyPr/>
                    <a:lstStyle/>
                    <a:p>
                      <a:r>
                        <a:rPr lang="en-AU" sz="1800" b="0" u="none" strike="noStrike" kern="1200" dirty="0">
                          <a:solidFill>
                            <a:schemeClr val="dk1"/>
                          </a:solidFill>
                          <a:effectLst/>
                          <a:latin typeface="Arial" panose="020B0604020202020204" pitchFamily="34" charset="0"/>
                          <a:cs typeface="Arial" panose="020B0604020202020204" pitchFamily="34" charset="0"/>
                        </a:rPr>
                        <a:t>Insights from an in-depth interview with some specific members</a:t>
                      </a:r>
                      <a:endParaRPr lang="en-US" dirty="0">
                        <a:latin typeface="Arial" panose="020B0604020202020204" pitchFamily="34" charset="0"/>
                        <a:cs typeface="Arial" panose="020B0604020202020204" pitchFamily="34" charset="0"/>
                      </a:endParaRPr>
                    </a:p>
                  </a:txBody>
                  <a:tcPr anchor="ctr"/>
                </a:tc>
                <a:tc>
                  <a:txBody>
                    <a:bodyPr/>
                    <a:lstStyle/>
                    <a:p>
                      <a:r>
                        <a:rPr lang="en-AU" dirty="0">
                          <a:latin typeface="Arial" panose="020B0604020202020204" pitchFamily="34" charset="0"/>
                          <a:cs typeface="Arial" panose="020B0604020202020204" pitchFamily="34" charset="0"/>
                        </a:rPr>
                        <a:t>Responses from a survey distributed to all members.</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77627455"/>
                  </a:ext>
                </a:extLst>
              </a:tr>
              <a:tr h="993641">
                <a:tc>
                  <a:txBody>
                    <a:bodyPr/>
                    <a:lstStyle/>
                    <a:p>
                      <a:r>
                        <a:rPr lang="en-AU" sz="1800" b="1" u="none" strike="noStrike" kern="1200" dirty="0">
                          <a:solidFill>
                            <a:schemeClr val="dk1"/>
                          </a:solidFill>
                          <a:effectLst/>
                          <a:latin typeface="Arial" panose="020B0604020202020204" pitchFamily="34" charset="0"/>
                          <a:cs typeface="Arial" panose="020B0604020202020204" pitchFamily="34" charset="0"/>
                        </a:rPr>
                        <a:t>Content</a:t>
                      </a:r>
                      <a:endParaRPr lang="en-US" b="1" dirty="0">
                        <a:latin typeface="Arial" panose="020B0604020202020204" pitchFamily="34" charset="0"/>
                        <a:cs typeface="Arial" panose="020B0604020202020204" pitchFamily="34" charset="0"/>
                      </a:endParaRPr>
                    </a:p>
                  </a:txBody>
                  <a:tcPr anchor="ctr"/>
                </a:tc>
                <a:tc>
                  <a:txBody>
                    <a:bodyPr/>
                    <a:lstStyle/>
                    <a:p>
                      <a:r>
                        <a:rPr lang="en-AU" sz="1800" b="0" u="none" strike="noStrike" kern="1200" dirty="0">
                          <a:solidFill>
                            <a:schemeClr val="dk1"/>
                          </a:solidFill>
                          <a:effectLst/>
                          <a:latin typeface="Arial" panose="020B0604020202020204" pitchFamily="34" charset="0"/>
                          <a:cs typeface="Arial" panose="020B0604020202020204" pitchFamily="34" charset="0"/>
                        </a:rPr>
                        <a:t>Personal motivations and perspectives on the organisation and its benefits.</a:t>
                      </a:r>
                      <a:endParaRPr lang="en-US" dirty="0">
                        <a:latin typeface="Arial" panose="020B0604020202020204" pitchFamily="34" charset="0"/>
                        <a:cs typeface="Arial" panose="020B0604020202020204" pitchFamily="34" charset="0"/>
                      </a:endParaRPr>
                    </a:p>
                  </a:txBody>
                  <a:tcPr anchor="ctr"/>
                </a:tc>
                <a:tc>
                  <a:txBody>
                    <a:bodyPr/>
                    <a:lstStyle/>
                    <a:p>
                      <a:r>
                        <a:rPr lang="en-AU" sz="1800" b="0" u="none" strike="noStrike" kern="1200" dirty="0">
                          <a:solidFill>
                            <a:schemeClr val="dk1"/>
                          </a:solidFill>
                          <a:effectLst/>
                          <a:latin typeface="Arial" panose="020B0604020202020204" pitchFamily="34" charset="0"/>
                          <a:cs typeface="Arial" panose="020B0604020202020204" pitchFamily="34" charset="0"/>
                        </a:rPr>
                        <a:t>Feedback on benefits, activity participation, satisfaction, and pricing preferences.</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4991251"/>
                  </a:ext>
                </a:extLst>
              </a:tr>
            </a:tbl>
          </a:graphicData>
        </a:graphic>
      </p:graphicFrame>
      <p:pic>
        <p:nvPicPr>
          <p:cNvPr id="4" name="Picture 3">
            <a:extLst>
              <a:ext uri="{FF2B5EF4-FFF2-40B4-BE49-F238E27FC236}">
                <a16:creationId xmlns:a16="http://schemas.microsoft.com/office/drawing/2014/main" id="{255F11C1-C2AF-77D0-4A97-5DB55963EF35}"/>
              </a:ext>
            </a:extLst>
          </p:cNvPr>
          <p:cNvPicPr>
            <a:picLocks noChangeAspect="1"/>
          </p:cNvPicPr>
          <p:nvPr/>
        </p:nvPicPr>
        <p:blipFill>
          <a:blip r:embed="rId3"/>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8964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068600" y="2809682"/>
            <a:ext cx="6551400" cy="1284356"/>
          </a:xfrm>
          <a:noFill/>
        </p:spPr>
        <p:txBody>
          <a:bodyPr anchor="ctr">
            <a:noAutofit/>
          </a:bodyPr>
          <a:lstStyle/>
          <a:p>
            <a:r>
              <a:rPr lang="en-AU" b="1" i="0" u="none" strike="noStrike" dirty="0">
                <a:solidFill>
                  <a:srgbClr val="000000"/>
                </a:solidFill>
                <a:effectLst/>
                <a:latin typeface="Arial" panose="020B0604020202020204" pitchFamily="34" charset="0"/>
                <a:cs typeface="Arial" panose="020B0604020202020204" pitchFamily="34" charset="0"/>
              </a:rPr>
              <a:t>What We've Achieved: Our Contribution</a:t>
            </a:r>
            <a:endParaRPr lang="en-US" b="1" dirty="0">
              <a:latin typeface="Arial" panose="020B0604020202020204" pitchFamily="34" charset="0"/>
              <a:cs typeface="Arial" panose="020B0604020202020204" pitchFamily="34" charset="0"/>
            </a:endParaRPr>
          </a:p>
        </p:txBody>
      </p:sp>
      <p:pic>
        <p:nvPicPr>
          <p:cNvPr id="7" name="Picture Placeholder 6">
            <a:extLst>
              <a:ext uri="{FF2B5EF4-FFF2-40B4-BE49-F238E27FC236}">
                <a16:creationId xmlns:a16="http://schemas.microsoft.com/office/drawing/2014/main" id="{2AE2FB8C-C5F3-AAEB-1C24-3BF999A18858}"/>
              </a:ext>
            </a:extLst>
          </p:cNvPr>
          <p:cNvPicPr>
            <a:picLocks noGrp="1" noChangeAspect="1"/>
          </p:cNvPicPr>
          <p:nvPr>
            <p:ph type="pic" sz="quarter" idx="13"/>
          </p:nvPr>
        </p:nvPicPr>
        <p:blipFill rotWithShape="1">
          <a:blip r:embed="rId3"/>
          <a:srcRect l="90" t="-67" r="59034" b="67"/>
          <a:stretch/>
        </p:blipFill>
        <p:spPr>
          <a:xfrm>
            <a:off x="7245751" y="0"/>
            <a:ext cx="4946249" cy="6903720"/>
          </a:xfrm>
        </p:spPr>
      </p:pic>
    </p:spTree>
    <p:extLst>
      <p:ext uri="{BB962C8B-B14F-4D97-AF65-F5344CB8AC3E}">
        <p14:creationId xmlns:p14="http://schemas.microsoft.com/office/powerpoint/2010/main" val="229005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E6CEB-6E3C-14F7-1497-CBF5DE6AEC97}"/>
              </a:ext>
            </a:extLst>
          </p:cNvPr>
          <p:cNvSpPr>
            <a:spLocks noGrp="1"/>
          </p:cNvSpPr>
          <p:nvPr>
            <p:ph type="title"/>
          </p:nvPr>
        </p:nvSpPr>
        <p:spPr/>
        <p:txBody>
          <a:bodyPr anchor="ctr"/>
          <a:lstStyle/>
          <a:p>
            <a:r>
              <a:rPr lang="en-AU" b="1" i="0" u="none" strike="noStrike" dirty="0">
                <a:solidFill>
                  <a:srgbClr val="000000"/>
                </a:solidFill>
                <a:effectLst/>
                <a:latin typeface="Arial" panose="020B0604020202020204" pitchFamily="34" charset="0"/>
                <a:cs typeface="Arial" panose="020B0604020202020204" pitchFamily="34" charset="0"/>
              </a:rPr>
              <a:t>From Data to Insight: Our Journey</a:t>
            </a:r>
            <a:endParaRPr lang="en-US"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F00655F6-9ADE-BF90-0F26-3335AAB0F54D}"/>
              </a:ext>
            </a:extLst>
          </p:cNvPr>
          <p:cNvGrpSpPr/>
          <p:nvPr/>
        </p:nvGrpSpPr>
        <p:grpSpPr>
          <a:xfrm>
            <a:off x="838200" y="1766295"/>
            <a:ext cx="10866120" cy="4524334"/>
            <a:chOff x="303685" y="2162479"/>
            <a:chExt cx="10866120" cy="4524334"/>
          </a:xfrm>
        </p:grpSpPr>
        <p:sp>
          <p:nvSpPr>
            <p:cNvPr id="5" name="Oval 4">
              <a:extLst>
                <a:ext uri="{FF2B5EF4-FFF2-40B4-BE49-F238E27FC236}">
                  <a16:creationId xmlns:a16="http://schemas.microsoft.com/office/drawing/2014/main" id="{97EAF710-B5CB-0C0E-1F89-ACF479040B55}"/>
                </a:ext>
              </a:extLst>
            </p:cNvPr>
            <p:cNvSpPr/>
            <p:nvPr/>
          </p:nvSpPr>
          <p:spPr>
            <a:xfrm>
              <a:off x="835578" y="2162481"/>
              <a:ext cx="2018613" cy="1608667"/>
            </a:xfrm>
            <a:prstGeom prst="ellipse">
              <a:avLst/>
            </a:prstGeom>
            <a:solidFill>
              <a:srgbClr val="B36D67"/>
            </a:solidFill>
            <a:ln>
              <a:solidFill>
                <a:srgbClr val="B36D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Membership</a:t>
              </a:r>
            </a:p>
            <a:p>
              <a:pPr algn="ctr"/>
              <a:r>
                <a:rPr lang="en-US" dirty="0">
                  <a:solidFill>
                    <a:schemeClr val="bg1"/>
                  </a:solidFill>
                </a:rPr>
                <a:t>Type </a:t>
              </a:r>
            </a:p>
          </p:txBody>
        </p:sp>
        <p:sp>
          <p:nvSpPr>
            <p:cNvPr id="6" name="Oval 5">
              <a:extLst>
                <a:ext uri="{FF2B5EF4-FFF2-40B4-BE49-F238E27FC236}">
                  <a16:creationId xmlns:a16="http://schemas.microsoft.com/office/drawing/2014/main" id="{223FBBC6-7DD5-A60C-844F-CC99EEFC6100}"/>
                </a:ext>
              </a:extLst>
            </p:cNvPr>
            <p:cNvSpPr/>
            <p:nvPr/>
          </p:nvSpPr>
          <p:spPr>
            <a:xfrm>
              <a:off x="4352433" y="2162479"/>
              <a:ext cx="1817658" cy="1608667"/>
            </a:xfrm>
            <a:prstGeom prst="ellipse">
              <a:avLst/>
            </a:prstGeom>
            <a:solidFill>
              <a:srgbClr val="B36D67"/>
            </a:solidFill>
            <a:ln>
              <a:solidFill>
                <a:srgbClr val="B36D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Current</a:t>
              </a:r>
            </a:p>
            <a:p>
              <a:pPr algn="ctr"/>
              <a:r>
                <a:rPr lang="en-US" dirty="0">
                  <a:solidFill>
                    <a:schemeClr val="bg1"/>
                  </a:solidFill>
                </a:rPr>
                <a:t>Benefits</a:t>
              </a:r>
            </a:p>
          </p:txBody>
        </p:sp>
        <p:sp>
          <p:nvSpPr>
            <p:cNvPr id="7" name="Oval 6">
              <a:extLst>
                <a:ext uri="{FF2B5EF4-FFF2-40B4-BE49-F238E27FC236}">
                  <a16:creationId xmlns:a16="http://schemas.microsoft.com/office/drawing/2014/main" id="{91395287-9C9D-547F-56D1-040B5DED5980}"/>
                </a:ext>
              </a:extLst>
            </p:cNvPr>
            <p:cNvSpPr/>
            <p:nvPr/>
          </p:nvSpPr>
          <p:spPr>
            <a:xfrm>
              <a:off x="303685" y="4779388"/>
              <a:ext cx="1363297" cy="1154162"/>
            </a:xfrm>
            <a:prstGeom prst="ellipse">
              <a:avLst/>
            </a:prstGeom>
            <a:solidFill>
              <a:srgbClr val="B36D67"/>
            </a:solidFill>
            <a:ln>
              <a:solidFill>
                <a:srgbClr val="B36D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Price</a:t>
              </a:r>
            </a:p>
          </p:txBody>
        </p:sp>
        <p:sp>
          <p:nvSpPr>
            <p:cNvPr id="8" name="Oval 7">
              <a:extLst>
                <a:ext uri="{FF2B5EF4-FFF2-40B4-BE49-F238E27FC236}">
                  <a16:creationId xmlns:a16="http://schemas.microsoft.com/office/drawing/2014/main" id="{4D0801C3-C596-50F2-A465-605A5A142C2D}"/>
                </a:ext>
              </a:extLst>
            </p:cNvPr>
            <p:cNvSpPr/>
            <p:nvPr/>
          </p:nvSpPr>
          <p:spPr>
            <a:xfrm>
              <a:off x="2411543" y="4806689"/>
              <a:ext cx="1727758" cy="1608667"/>
            </a:xfrm>
            <a:prstGeom prst="ellipse">
              <a:avLst/>
            </a:prstGeom>
            <a:solidFill>
              <a:srgbClr val="B36D67"/>
            </a:solidFill>
            <a:ln>
              <a:solidFill>
                <a:srgbClr val="B36D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Activities Participate</a:t>
              </a:r>
            </a:p>
          </p:txBody>
        </p:sp>
        <p:cxnSp>
          <p:nvCxnSpPr>
            <p:cNvPr id="9" name="Straight Arrow Connector 8">
              <a:extLst>
                <a:ext uri="{FF2B5EF4-FFF2-40B4-BE49-F238E27FC236}">
                  <a16:creationId xmlns:a16="http://schemas.microsoft.com/office/drawing/2014/main" id="{BBEC1236-9732-3780-2236-526BD3A0B4CB}"/>
                </a:ext>
              </a:extLst>
            </p:cNvPr>
            <p:cNvCxnSpPr>
              <a:cxnSpLocks/>
              <a:endCxn id="6" idx="2"/>
            </p:cNvCxnSpPr>
            <p:nvPr/>
          </p:nvCxnSpPr>
          <p:spPr>
            <a:xfrm flipV="1">
              <a:off x="2854191" y="2966813"/>
              <a:ext cx="1498242" cy="16899"/>
            </a:xfrm>
            <a:prstGeom prst="straightConnector1">
              <a:avLst/>
            </a:prstGeom>
            <a:ln w="38100">
              <a:solidFill>
                <a:srgbClr val="B36D6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BAA4154-384A-A535-CBBA-708B5A3F8E6C}"/>
                </a:ext>
              </a:extLst>
            </p:cNvPr>
            <p:cNvCxnSpPr>
              <a:cxnSpLocks/>
            </p:cNvCxnSpPr>
            <p:nvPr/>
          </p:nvCxnSpPr>
          <p:spPr>
            <a:xfrm flipH="1">
              <a:off x="3751148" y="3735617"/>
              <a:ext cx="958072" cy="1285406"/>
            </a:xfrm>
            <a:prstGeom prst="straightConnector1">
              <a:avLst/>
            </a:prstGeom>
            <a:ln w="38100">
              <a:solidFill>
                <a:srgbClr val="B36D6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AF5B0E-D74A-B66B-E769-56664686AD39}"/>
                </a:ext>
              </a:extLst>
            </p:cNvPr>
            <p:cNvCxnSpPr>
              <a:cxnSpLocks/>
            </p:cNvCxnSpPr>
            <p:nvPr/>
          </p:nvCxnSpPr>
          <p:spPr>
            <a:xfrm flipH="1">
              <a:off x="1277352" y="3747785"/>
              <a:ext cx="462103" cy="1031603"/>
            </a:xfrm>
            <a:prstGeom prst="straightConnector1">
              <a:avLst/>
            </a:prstGeom>
            <a:ln w="38100">
              <a:solidFill>
                <a:srgbClr val="B36D6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B5786E1-DCEF-2413-684C-42769116F283}"/>
                </a:ext>
              </a:extLst>
            </p:cNvPr>
            <p:cNvSpPr/>
            <p:nvPr/>
          </p:nvSpPr>
          <p:spPr>
            <a:xfrm>
              <a:off x="4788052" y="5078146"/>
              <a:ext cx="1727758" cy="1608667"/>
            </a:xfrm>
            <a:prstGeom prst="ellipse">
              <a:avLst/>
            </a:prstGeom>
            <a:solidFill>
              <a:srgbClr val="B36D67"/>
            </a:solidFill>
            <a:ln>
              <a:solidFill>
                <a:srgbClr val="B36D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Magazine Analysis</a:t>
              </a:r>
            </a:p>
          </p:txBody>
        </p:sp>
        <p:cxnSp>
          <p:nvCxnSpPr>
            <p:cNvPr id="13" name="Straight Arrow Connector 12">
              <a:extLst>
                <a:ext uri="{FF2B5EF4-FFF2-40B4-BE49-F238E27FC236}">
                  <a16:creationId xmlns:a16="http://schemas.microsoft.com/office/drawing/2014/main" id="{E25EDDE9-F2AE-6261-ECAE-5A0EA0079743}"/>
                </a:ext>
              </a:extLst>
            </p:cNvPr>
            <p:cNvCxnSpPr>
              <a:cxnSpLocks/>
              <a:endCxn id="12" idx="0"/>
            </p:cNvCxnSpPr>
            <p:nvPr/>
          </p:nvCxnSpPr>
          <p:spPr>
            <a:xfrm>
              <a:off x="5417396" y="3771146"/>
              <a:ext cx="234535" cy="1307000"/>
            </a:xfrm>
            <a:prstGeom prst="straightConnector1">
              <a:avLst/>
            </a:prstGeom>
            <a:ln w="38100">
              <a:solidFill>
                <a:srgbClr val="B36D6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DBEC912-042F-9FE1-90CC-BB8A2BC81772}"/>
                </a:ext>
              </a:extLst>
            </p:cNvPr>
            <p:cNvSpPr/>
            <p:nvPr/>
          </p:nvSpPr>
          <p:spPr>
            <a:xfrm>
              <a:off x="9258143" y="4424541"/>
              <a:ext cx="1911662" cy="1400492"/>
            </a:xfrm>
            <a:prstGeom prst="ellipse">
              <a:avLst/>
            </a:prstGeom>
            <a:solidFill>
              <a:srgbClr val="B36D67"/>
            </a:solidFill>
            <a:ln>
              <a:solidFill>
                <a:srgbClr val="B36D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Satisfaction</a:t>
              </a:r>
            </a:p>
            <a:p>
              <a:pPr algn="ctr"/>
              <a:r>
                <a:rPr lang="en-US" dirty="0"/>
                <a:t>NPS</a:t>
              </a:r>
            </a:p>
          </p:txBody>
        </p:sp>
        <p:sp>
          <p:nvSpPr>
            <p:cNvPr id="15" name="Oval 14">
              <a:extLst>
                <a:ext uri="{FF2B5EF4-FFF2-40B4-BE49-F238E27FC236}">
                  <a16:creationId xmlns:a16="http://schemas.microsoft.com/office/drawing/2014/main" id="{DD589811-8512-0557-FF76-E9DA05A16008}"/>
                </a:ext>
              </a:extLst>
            </p:cNvPr>
            <p:cNvSpPr/>
            <p:nvPr/>
          </p:nvSpPr>
          <p:spPr>
            <a:xfrm>
              <a:off x="7055311" y="3075033"/>
              <a:ext cx="1727758" cy="1608667"/>
            </a:xfrm>
            <a:prstGeom prst="ellipse">
              <a:avLst/>
            </a:prstGeom>
            <a:solidFill>
              <a:srgbClr val="B36D67"/>
            </a:solidFill>
            <a:ln>
              <a:solidFill>
                <a:srgbClr val="B36D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Missing Benefits</a:t>
              </a:r>
            </a:p>
          </p:txBody>
        </p:sp>
        <p:cxnSp>
          <p:nvCxnSpPr>
            <p:cNvPr id="16" name="Straight Arrow Connector 15">
              <a:extLst>
                <a:ext uri="{FF2B5EF4-FFF2-40B4-BE49-F238E27FC236}">
                  <a16:creationId xmlns:a16="http://schemas.microsoft.com/office/drawing/2014/main" id="{483C9545-500F-C400-430E-7D0ECE875F46}"/>
                </a:ext>
              </a:extLst>
            </p:cNvPr>
            <p:cNvCxnSpPr>
              <a:cxnSpLocks/>
            </p:cNvCxnSpPr>
            <p:nvPr/>
          </p:nvCxnSpPr>
          <p:spPr>
            <a:xfrm>
              <a:off x="6170091" y="3101646"/>
              <a:ext cx="966194" cy="444138"/>
            </a:xfrm>
            <a:prstGeom prst="straightConnector1">
              <a:avLst/>
            </a:prstGeom>
            <a:ln w="38100">
              <a:solidFill>
                <a:srgbClr val="B36D6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F72E8AA-C9F0-AB7F-781A-70A688245E09}"/>
                </a:ext>
              </a:extLst>
            </p:cNvPr>
            <p:cNvCxnSpPr>
              <a:cxnSpLocks/>
            </p:cNvCxnSpPr>
            <p:nvPr/>
          </p:nvCxnSpPr>
          <p:spPr>
            <a:xfrm>
              <a:off x="8264909" y="4216690"/>
              <a:ext cx="1072234" cy="562698"/>
            </a:xfrm>
            <a:prstGeom prst="straightConnector1">
              <a:avLst/>
            </a:prstGeom>
            <a:ln w="38100">
              <a:solidFill>
                <a:srgbClr val="B36D67"/>
              </a:solidFill>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FC512EA7-43FF-DCC9-E682-B8429021F67E}"/>
              </a:ext>
            </a:extLst>
          </p:cNvPr>
          <p:cNvPicPr>
            <a:picLocks noChangeAspect="1"/>
          </p:cNvPicPr>
          <p:nvPr/>
        </p:nvPicPr>
        <p:blipFill>
          <a:blip r:embed="rId2"/>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3162634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7677169" y="2221848"/>
            <a:ext cx="4236720" cy="1325563"/>
          </a:xfrm>
          <a:noFill/>
        </p:spPr>
        <p:txBody>
          <a:bodyPr/>
          <a:lstStyle/>
          <a:p>
            <a:r>
              <a:rPr lang="en-AU" sz="3600" b="1" i="0" u="none" strike="noStrike" dirty="0">
                <a:effectLst/>
                <a:highlight>
                  <a:srgbClr val="F4F0E9"/>
                </a:highlight>
                <a:latin typeface="Arial" panose="020B0604020202020204" pitchFamily="34" charset="0"/>
                <a:cs typeface="Arial" panose="020B0604020202020204" pitchFamily="34" charset="0"/>
              </a:rPr>
              <a:t>Membership Types &amp; Pricing for </a:t>
            </a:r>
            <a:r>
              <a:rPr lang="en-AU" sz="3600" b="1" dirty="0">
                <a:highlight>
                  <a:srgbClr val="F4F0E9"/>
                </a:highlight>
                <a:latin typeface="Arial" panose="020B0604020202020204" pitchFamily="34" charset="0"/>
                <a:cs typeface="Arial" panose="020B0604020202020204" pitchFamily="34" charset="0"/>
              </a:rPr>
              <a:t>New Zealand Residents</a:t>
            </a:r>
            <a:endParaRPr lang="en-US" b="1" dirty="0">
              <a:latin typeface="Arial" panose="020B0604020202020204" pitchFamily="34" charset="0"/>
              <a:cs typeface="Arial" panose="020B0604020202020204" pitchFamily="34" charset="0"/>
            </a:endParaRPr>
          </a:p>
        </p:txBody>
      </p:sp>
      <p:graphicFrame>
        <p:nvGraphicFramePr>
          <p:cNvPr id="6" name="Content Placeholder 7">
            <a:extLst>
              <a:ext uri="{FF2B5EF4-FFF2-40B4-BE49-F238E27FC236}">
                <a16:creationId xmlns:a16="http://schemas.microsoft.com/office/drawing/2014/main" id="{7B711900-9A46-8588-37B2-67DEBBFA2F77}"/>
              </a:ext>
            </a:extLst>
          </p:cNvPr>
          <p:cNvGraphicFramePr>
            <a:graphicFrameLocks/>
          </p:cNvGraphicFramePr>
          <p:nvPr>
            <p:extLst>
              <p:ext uri="{D42A27DB-BD31-4B8C-83A1-F6EECF244321}">
                <p14:modId xmlns:p14="http://schemas.microsoft.com/office/powerpoint/2010/main" val="1548803360"/>
              </p:ext>
            </p:extLst>
          </p:nvPr>
        </p:nvGraphicFramePr>
        <p:xfrm>
          <a:off x="527801" y="804194"/>
          <a:ext cx="6444796" cy="5486435"/>
        </p:xfrm>
        <a:graphic>
          <a:graphicData uri="http://schemas.openxmlformats.org/drawingml/2006/table">
            <a:tbl>
              <a:tblPr firstRow="1" bandRow="1">
                <a:tableStyleId>{8A107856-5554-42FB-B03E-39F5DBC370BA}</a:tableStyleId>
              </a:tblPr>
              <a:tblGrid>
                <a:gridCol w="4958599">
                  <a:extLst>
                    <a:ext uri="{9D8B030D-6E8A-4147-A177-3AD203B41FA5}">
                      <a16:colId xmlns:a16="http://schemas.microsoft.com/office/drawing/2014/main" val="1490879087"/>
                    </a:ext>
                  </a:extLst>
                </a:gridCol>
                <a:gridCol w="1486197">
                  <a:extLst>
                    <a:ext uri="{9D8B030D-6E8A-4147-A177-3AD203B41FA5}">
                      <a16:colId xmlns:a16="http://schemas.microsoft.com/office/drawing/2014/main" val="583500045"/>
                    </a:ext>
                  </a:extLst>
                </a:gridCol>
              </a:tblGrid>
              <a:tr h="579359">
                <a:tc>
                  <a:txBody>
                    <a:bodyPr/>
                    <a:lstStyle/>
                    <a:p>
                      <a:r>
                        <a:rPr lang="en-AU" sz="2000" dirty="0">
                          <a:latin typeface="Arial" panose="020B0604020202020204" pitchFamily="34" charset="0"/>
                          <a:cs typeface="Arial" panose="020B0604020202020204" pitchFamily="34" charset="0"/>
                        </a:rPr>
                        <a:t>Membership Type</a:t>
                      </a:r>
                      <a:endParaRPr lang="en-US" sz="2000" dirty="0">
                        <a:latin typeface="Arial" panose="020B0604020202020204" pitchFamily="34" charset="0"/>
                        <a:cs typeface="Arial" panose="020B0604020202020204" pitchFamily="34" charset="0"/>
                      </a:endParaRPr>
                    </a:p>
                  </a:txBody>
                  <a:tcPr/>
                </a:tc>
                <a:tc>
                  <a:txBody>
                    <a:bodyPr/>
                    <a:lstStyle/>
                    <a:p>
                      <a:r>
                        <a:rPr lang="en-AU" sz="2000" dirty="0">
                          <a:latin typeface="Arial" panose="020B0604020202020204" pitchFamily="34" charset="0"/>
                          <a:cs typeface="Arial" panose="020B0604020202020204" pitchFamily="34" charset="0"/>
                        </a:rPr>
                        <a:t>Price</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72569897"/>
                  </a:ext>
                </a:extLst>
              </a:tr>
              <a:tr h="9591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1" u="none" strike="noStrike" dirty="0">
                          <a:effectLst/>
                          <a:latin typeface="Arial" panose="020B0604020202020204" pitchFamily="34" charset="0"/>
                          <a:cs typeface="Arial" panose="020B0604020202020204" pitchFamily="34" charset="0"/>
                        </a:rPr>
                        <a:t>Family</a:t>
                      </a:r>
                      <a:r>
                        <a:rPr lang="en-AU" sz="1800" b="0" u="none" strike="noStrike" dirty="0">
                          <a:effectLst/>
                          <a:latin typeface="Arial" panose="020B0604020202020204" pitchFamily="34" charset="0"/>
                          <a:cs typeface="Arial" panose="020B0604020202020204" pitchFamily="34" charset="0"/>
                        </a:rPr>
                        <a:t> (two adults at same address, including any school-age children)</a:t>
                      </a:r>
                    </a:p>
                    <a:p>
                      <a:endParaRPr lang="en-US" dirty="0">
                        <a:latin typeface="Arial" panose="020B0604020202020204" pitchFamily="34" charset="0"/>
                        <a:cs typeface="Arial" panose="020B0604020202020204" pitchFamily="34" charset="0"/>
                      </a:endParaRPr>
                    </a:p>
                  </a:txBody>
                  <a:tcPr/>
                </a:tc>
                <a:tc>
                  <a:txBody>
                    <a:bodyPr/>
                    <a:lstStyle/>
                    <a:p>
                      <a:r>
                        <a:rPr lang="en-AU" sz="1800" b="0" kern="1200" dirty="0">
                          <a:solidFill>
                            <a:schemeClr val="dk1"/>
                          </a:solidFill>
                          <a:effectLst/>
                          <a:latin typeface="Arial" panose="020B0604020202020204" pitchFamily="34" charset="0"/>
                          <a:cs typeface="Arial" panose="020B0604020202020204" pitchFamily="34" charset="0"/>
                        </a:rPr>
                        <a:t>$79</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0521821"/>
                  </a:ext>
                </a:extLst>
              </a:tr>
              <a:tr h="579359">
                <a:tc>
                  <a:txBody>
                    <a:bodyPr/>
                    <a:lstStyle/>
                    <a:p>
                      <a:r>
                        <a:rPr lang="en-AU" sz="1800" b="1" kern="1200" dirty="0">
                          <a:solidFill>
                            <a:schemeClr val="dk1"/>
                          </a:solidFill>
                          <a:effectLst/>
                          <a:latin typeface="Arial" panose="020B0604020202020204" pitchFamily="34" charset="0"/>
                          <a:cs typeface="Arial" panose="020B0604020202020204" pitchFamily="34" charset="0"/>
                        </a:rPr>
                        <a:t>Individual</a:t>
                      </a:r>
                      <a:endParaRPr lang="en-US" dirty="0">
                        <a:latin typeface="Arial" panose="020B0604020202020204" pitchFamily="34" charset="0"/>
                        <a:cs typeface="Arial" panose="020B0604020202020204" pitchFamily="34" charset="0"/>
                      </a:endParaRPr>
                    </a:p>
                  </a:txBody>
                  <a:tcPr/>
                </a:tc>
                <a:tc>
                  <a:txBody>
                    <a:bodyPr/>
                    <a:lstStyle/>
                    <a:p>
                      <a:r>
                        <a:rPr lang="en-AU" sz="1800" b="0" kern="1200" dirty="0">
                          <a:solidFill>
                            <a:schemeClr val="dk1"/>
                          </a:solidFill>
                          <a:effectLst/>
                          <a:latin typeface="Arial" panose="020B0604020202020204" pitchFamily="34" charset="0"/>
                          <a:cs typeface="Arial" panose="020B0604020202020204" pitchFamily="34" charset="0"/>
                        </a:rPr>
                        <a:t>$69</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88146206"/>
                  </a:ext>
                </a:extLst>
              </a:tr>
              <a:tr h="959126">
                <a:tc>
                  <a:txBody>
                    <a:bodyPr/>
                    <a:lstStyle/>
                    <a:p>
                      <a:r>
                        <a:rPr lang="en-AU" sz="1800" b="1" kern="1200" dirty="0">
                          <a:solidFill>
                            <a:schemeClr val="dk1"/>
                          </a:solidFill>
                          <a:effectLst/>
                          <a:latin typeface="Arial" panose="020B0604020202020204" pitchFamily="34" charset="0"/>
                          <a:cs typeface="Arial" panose="020B0604020202020204" pitchFamily="34" charset="0"/>
                        </a:rPr>
                        <a:t>Joint Senior Citizen</a:t>
                      </a:r>
                      <a:r>
                        <a:rPr lang="en-AU" sz="1800" b="0" kern="1200" dirty="0">
                          <a:solidFill>
                            <a:schemeClr val="dk1"/>
                          </a:solidFill>
                          <a:effectLst/>
                          <a:latin typeface="Arial" panose="020B0604020202020204" pitchFamily="34" charset="0"/>
                          <a:cs typeface="Arial" panose="020B0604020202020204" pitchFamily="34" charset="0"/>
                        </a:rPr>
                        <a:t> (retired, 65 years or over, plus one other person at same address)</a:t>
                      </a:r>
                      <a:endParaRPr lang="en-US" dirty="0">
                        <a:latin typeface="Arial" panose="020B0604020202020204" pitchFamily="34" charset="0"/>
                        <a:cs typeface="Arial" panose="020B0604020202020204" pitchFamily="34" charset="0"/>
                      </a:endParaRPr>
                    </a:p>
                  </a:txBody>
                  <a:tcPr/>
                </a:tc>
                <a:tc>
                  <a:txBody>
                    <a:bodyPr/>
                    <a:lstStyle/>
                    <a:p>
                      <a:r>
                        <a:rPr lang="en-AU" sz="1800" b="0" kern="1200" dirty="0">
                          <a:solidFill>
                            <a:schemeClr val="dk1"/>
                          </a:solidFill>
                          <a:effectLst/>
                          <a:latin typeface="Arial" panose="020B0604020202020204" pitchFamily="34" charset="0"/>
                          <a:cs typeface="Arial" panose="020B0604020202020204" pitchFamily="34" charset="0"/>
                        </a:rPr>
                        <a:t>$60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30207586"/>
                  </a:ext>
                </a:extLst>
              </a:tr>
              <a:tr h="671388">
                <a:tc>
                  <a:txBody>
                    <a:bodyPr/>
                    <a:lstStyle/>
                    <a:p>
                      <a:r>
                        <a:rPr lang="en-AU" sz="1800" b="1" kern="1200" dirty="0">
                          <a:solidFill>
                            <a:schemeClr val="dk1"/>
                          </a:solidFill>
                          <a:effectLst/>
                          <a:latin typeface="Arial" panose="020B0604020202020204" pitchFamily="34" charset="0"/>
                          <a:cs typeface="Arial" panose="020B0604020202020204" pitchFamily="34" charset="0"/>
                        </a:rPr>
                        <a:t>Senior Citizen</a:t>
                      </a:r>
                      <a:r>
                        <a:rPr lang="en-AU" sz="1800" b="0" kern="1200" dirty="0">
                          <a:solidFill>
                            <a:schemeClr val="dk1"/>
                          </a:solidFill>
                          <a:effectLst/>
                          <a:latin typeface="Arial" panose="020B0604020202020204" pitchFamily="34" charset="0"/>
                          <a:cs typeface="Arial" panose="020B0604020202020204" pitchFamily="34" charset="0"/>
                        </a:rPr>
                        <a:t> (retired person 65 years or over)</a:t>
                      </a:r>
                      <a:endParaRPr lang="en-US" dirty="0">
                        <a:latin typeface="Arial" panose="020B0604020202020204" pitchFamily="34" charset="0"/>
                        <a:cs typeface="Arial" panose="020B0604020202020204" pitchFamily="34" charset="0"/>
                      </a:endParaRPr>
                    </a:p>
                  </a:txBody>
                  <a:tcPr/>
                </a:tc>
                <a:tc>
                  <a:txBody>
                    <a:bodyPr/>
                    <a:lstStyle/>
                    <a:p>
                      <a:r>
                        <a:rPr lang="en-AU" sz="1800" b="0" kern="1200" dirty="0">
                          <a:solidFill>
                            <a:schemeClr val="dk1"/>
                          </a:solidFill>
                          <a:effectLst/>
                          <a:latin typeface="Arial" panose="020B0604020202020204" pitchFamily="34" charset="0"/>
                          <a:cs typeface="Arial" panose="020B0604020202020204" pitchFamily="34" charset="0"/>
                        </a:rPr>
                        <a:t>$50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2890387"/>
                  </a:ext>
                </a:extLst>
              </a:tr>
              <a:tr h="579359">
                <a:tc>
                  <a:txBody>
                    <a:bodyPr/>
                    <a:lstStyle/>
                    <a:p>
                      <a:r>
                        <a:rPr lang="en-AU" sz="1800" b="1" kern="1200" dirty="0">
                          <a:solidFill>
                            <a:schemeClr val="dk1"/>
                          </a:solidFill>
                          <a:effectLst/>
                          <a:latin typeface="Arial" panose="020B0604020202020204" pitchFamily="34" charset="0"/>
                          <a:cs typeface="Arial" panose="020B0604020202020204" pitchFamily="34" charset="0"/>
                        </a:rPr>
                        <a:t>Student</a:t>
                      </a:r>
                      <a:r>
                        <a:rPr lang="en-AU" sz="1800" b="0" kern="1200" dirty="0">
                          <a:solidFill>
                            <a:schemeClr val="dk1"/>
                          </a:solidFill>
                          <a:effectLst/>
                          <a:latin typeface="Arial" panose="020B0604020202020204" pitchFamily="34" charset="0"/>
                          <a:cs typeface="Arial" panose="020B0604020202020204" pitchFamily="34" charset="0"/>
                        </a:rPr>
                        <a:t> (full time)</a:t>
                      </a:r>
                      <a:endParaRPr lang="en-US" dirty="0">
                        <a:latin typeface="Arial" panose="020B0604020202020204" pitchFamily="34" charset="0"/>
                        <a:cs typeface="Arial" panose="020B0604020202020204" pitchFamily="34" charset="0"/>
                      </a:endParaRPr>
                    </a:p>
                  </a:txBody>
                  <a:tcPr/>
                </a:tc>
                <a:tc>
                  <a:txBody>
                    <a:bodyPr/>
                    <a:lstStyle/>
                    <a:p>
                      <a:r>
                        <a:rPr lang="en-AU" sz="1800" b="0" kern="1200" dirty="0">
                          <a:solidFill>
                            <a:schemeClr val="dk1"/>
                          </a:solidFill>
                          <a:effectLst/>
                          <a:latin typeface="Arial" panose="020B0604020202020204" pitchFamily="34" charset="0"/>
                          <a:cs typeface="Arial" panose="020B0604020202020204" pitchFamily="34" charset="0"/>
                        </a:rPr>
                        <a:t>$50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43616854"/>
                  </a:ext>
                </a:extLst>
              </a:tr>
              <a:tr h="579359">
                <a:tc>
                  <a:txBody>
                    <a:bodyPr/>
                    <a:lstStyle/>
                    <a:p>
                      <a:r>
                        <a:rPr lang="en-AU" sz="1800" b="1" kern="1200" dirty="0">
                          <a:solidFill>
                            <a:schemeClr val="dk1"/>
                          </a:solidFill>
                          <a:effectLst/>
                          <a:latin typeface="Arial" panose="020B0604020202020204" pitchFamily="34" charset="0"/>
                          <a:cs typeface="Arial" panose="020B0604020202020204" pitchFamily="34" charset="0"/>
                        </a:rPr>
                        <a:t>Life</a:t>
                      </a:r>
                      <a:endParaRPr lang="en-US" dirty="0">
                        <a:latin typeface="Arial" panose="020B0604020202020204" pitchFamily="34" charset="0"/>
                        <a:cs typeface="Arial" panose="020B0604020202020204" pitchFamily="34" charset="0"/>
                      </a:endParaRPr>
                    </a:p>
                  </a:txBody>
                  <a:tcPr/>
                </a:tc>
                <a:tc>
                  <a:txBody>
                    <a:bodyPr/>
                    <a:lstStyle/>
                    <a:p>
                      <a:r>
                        <a:rPr lang="en-AU" sz="1800" b="0" kern="1200" dirty="0">
                          <a:solidFill>
                            <a:schemeClr val="dk1"/>
                          </a:solidFill>
                          <a:effectLst/>
                          <a:latin typeface="Arial" panose="020B0604020202020204" pitchFamily="34" charset="0"/>
                          <a:cs typeface="Arial" panose="020B0604020202020204" pitchFamily="34" charset="0"/>
                        </a:rPr>
                        <a:t>$1050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17241126"/>
                  </a:ext>
                </a:extLst>
              </a:tr>
              <a:tr h="579359">
                <a:tc>
                  <a:txBody>
                    <a:bodyPr/>
                    <a:lstStyle/>
                    <a:p>
                      <a:r>
                        <a:rPr lang="en-AU" sz="1800" b="1" kern="1200" dirty="0">
                          <a:solidFill>
                            <a:schemeClr val="dk1"/>
                          </a:solidFill>
                          <a:effectLst/>
                          <a:latin typeface="Arial" panose="020B0604020202020204" pitchFamily="34" charset="0"/>
                          <a:cs typeface="Arial" panose="020B0604020202020204" pitchFamily="34" charset="0"/>
                        </a:rPr>
                        <a:t>Joint Life:</a:t>
                      </a:r>
                      <a:r>
                        <a:rPr lang="en-AU" sz="1800" b="0" kern="1200" dirty="0">
                          <a:solidFill>
                            <a:schemeClr val="dk1"/>
                          </a:solidFill>
                          <a:effectLst/>
                          <a:latin typeface="Arial" panose="020B0604020202020204" pitchFamily="34" charset="0"/>
                          <a:cs typeface="Arial" panose="020B0604020202020204" pitchFamily="34" charset="0"/>
                        </a:rPr>
                        <a:t> (two adults at same address)</a:t>
                      </a:r>
                      <a:endParaRPr lang="en-US" dirty="0">
                        <a:latin typeface="Arial" panose="020B0604020202020204" pitchFamily="34" charset="0"/>
                        <a:cs typeface="Arial" panose="020B0604020202020204" pitchFamily="34" charset="0"/>
                      </a:endParaRPr>
                    </a:p>
                  </a:txBody>
                  <a:tcPr/>
                </a:tc>
                <a:tc>
                  <a:txBody>
                    <a:bodyPr/>
                    <a:lstStyle/>
                    <a:p>
                      <a:r>
                        <a:rPr lang="en-AU" sz="1800" b="0" kern="1200" dirty="0">
                          <a:solidFill>
                            <a:schemeClr val="dk1"/>
                          </a:solidFill>
                          <a:effectLst/>
                          <a:latin typeface="Arial" panose="020B0604020202020204" pitchFamily="34" charset="0"/>
                          <a:cs typeface="Arial" panose="020B0604020202020204" pitchFamily="34" charset="0"/>
                        </a:rPr>
                        <a:t>$1399</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97176327"/>
                  </a:ext>
                </a:extLst>
              </a:tr>
            </a:tbl>
          </a:graphicData>
        </a:graphic>
      </p:graphicFrame>
      <p:sp>
        <p:nvSpPr>
          <p:cNvPr id="7" name="TextBox 6">
            <a:extLst>
              <a:ext uri="{FF2B5EF4-FFF2-40B4-BE49-F238E27FC236}">
                <a16:creationId xmlns:a16="http://schemas.microsoft.com/office/drawing/2014/main" id="{D01E1725-13B0-E8EC-2E1F-7DCF389B2972}"/>
              </a:ext>
            </a:extLst>
          </p:cNvPr>
          <p:cNvSpPr txBox="1"/>
          <p:nvPr/>
        </p:nvSpPr>
        <p:spPr>
          <a:xfrm>
            <a:off x="7677168" y="3547411"/>
            <a:ext cx="4236719" cy="646331"/>
          </a:xfrm>
          <a:prstGeom prst="rect">
            <a:avLst/>
          </a:prstGeom>
          <a:noFill/>
        </p:spPr>
        <p:txBody>
          <a:bodyPr wrap="square" rtlCol="0">
            <a:spAutoFit/>
          </a:bodyPr>
          <a:lstStyle/>
          <a:p>
            <a:r>
              <a:rPr lang="en-AU" b="0" i="0" u="none" strike="noStrike" dirty="0">
                <a:solidFill>
                  <a:srgbClr val="000000"/>
                </a:solidFill>
                <a:effectLst/>
                <a:latin typeface="-webkit-standard"/>
              </a:rPr>
              <a:t>The price is for one year, excluding life members.</a:t>
            </a:r>
            <a:endParaRPr lang="en-US" dirty="0"/>
          </a:p>
        </p:txBody>
      </p:sp>
      <p:pic>
        <p:nvPicPr>
          <p:cNvPr id="3" name="Picture 2">
            <a:extLst>
              <a:ext uri="{FF2B5EF4-FFF2-40B4-BE49-F238E27FC236}">
                <a16:creationId xmlns:a16="http://schemas.microsoft.com/office/drawing/2014/main" id="{0A80D475-BFA2-9821-F0C1-FF38894E28AC}"/>
              </a:ext>
            </a:extLst>
          </p:cNvPr>
          <p:cNvPicPr>
            <a:picLocks noChangeAspect="1"/>
          </p:cNvPicPr>
          <p:nvPr/>
        </p:nvPicPr>
        <p:blipFill>
          <a:blip r:embed="rId3"/>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3754733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64C0-E65A-9251-CCFF-634698E1AB58}"/>
              </a:ext>
            </a:extLst>
          </p:cNvPr>
          <p:cNvSpPr>
            <a:spLocks noGrp="1"/>
          </p:cNvSpPr>
          <p:nvPr>
            <p:ph type="title"/>
          </p:nvPr>
        </p:nvSpPr>
        <p:spPr>
          <a:xfrm>
            <a:off x="8001000" y="916454"/>
            <a:ext cx="4047565" cy="1325563"/>
          </a:xfrm>
        </p:spPr>
        <p:txBody>
          <a:bodyPr/>
          <a:lstStyle/>
          <a:p>
            <a:r>
              <a:rPr lang="en-US" b="1" dirty="0">
                <a:latin typeface="Arial" panose="020B0604020202020204" pitchFamily="34" charset="0"/>
                <a:cs typeface="Arial" panose="020B0604020202020204" pitchFamily="34" charset="0"/>
              </a:rPr>
              <a:t>Current Membership Composition</a:t>
            </a:r>
          </a:p>
        </p:txBody>
      </p:sp>
      <p:pic>
        <p:nvPicPr>
          <p:cNvPr id="6" name="Content Placeholder 5">
            <a:extLst>
              <a:ext uri="{FF2B5EF4-FFF2-40B4-BE49-F238E27FC236}">
                <a16:creationId xmlns:a16="http://schemas.microsoft.com/office/drawing/2014/main" id="{C52B854F-0379-39FE-DB81-696BA0CE13D2}"/>
              </a:ext>
            </a:extLst>
          </p:cNvPr>
          <p:cNvPicPr>
            <a:picLocks noGrp="1" noChangeAspect="1"/>
          </p:cNvPicPr>
          <p:nvPr>
            <p:ph sz="half" idx="14"/>
          </p:nvPr>
        </p:nvPicPr>
        <p:blipFill>
          <a:blip r:embed="rId2">
            <a:extLst>
              <a:ext uri="{BEBA8EAE-BF5A-486C-A8C5-ECC9F3942E4B}">
                <a14:imgProps xmlns:a14="http://schemas.microsoft.com/office/drawing/2010/main">
                  <a14:imgLayer r:embed="rId3">
                    <a14:imgEffect>
                      <a14:colorTemperature colorTemp="8394"/>
                    </a14:imgEffect>
                  </a14:imgLayer>
                </a14:imgProps>
              </a:ext>
            </a:extLst>
          </a:blip>
          <a:stretch>
            <a:fillRect/>
          </a:stretch>
        </p:blipFill>
        <p:spPr>
          <a:xfrm>
            <a:off x="729210" y="672495"/>
            <a:ext cx="7028845" cy="5513009"/>
          </a:xfrm>
        </p:spPr>
      </p:pic>
      <p:graphicFrame>
        <p:nvGraphicFramePr>
          <p:cNvPr id="7" name="Table 6">
            <a:extLst>
              <a:ext uri="{FF2B5EF4-FFF2-40B4-BE49-F238E27FC236}">
                <a16:creationId xmlns:a16="http://schemas.microsoft.com/office/drawing/2014/main" id="{D251BBD6-88FF-EA9C-1C97-C13CB940DCCC}"/>
              </a:ext>
            </a:extLst>
          </p:cNvPr>
          <p:cNvGraphicFramePr>
            <a:graphicFrameLocks noGrp="1"/>
          </p:cNvGraphicFramePr>
          <p:nvPr>
            <p:extLst>
              <p:ext uri="{D42A27DB-BD31-4B8C-83A1-F6EECF244321}">
                <p14:modId xmlns:p14="http://schemas.microsoft.com/office/powerpoint/2010/main" val="2906769449"/>
              </p:ext>
            </p:extLst>
          </p:nvPr>
        </p:nvGraphicFramePr>
        <p:xfrm>
          <a:off x="8083096" y="2396024"/>
          <a:ext cx="2943492" cy="2937335"/>
        </p:xfrm>
        <a:graphic>
          <a:graphicData uri="http://schemas.openxmlformats.org/drawingml/2006/table">
            <a:tbl>
              <a:tblPr firstRow="1" bandRow="1">
                <a:tableStyleId>{8A107856-5554-42FB-B03E-39F5DBC370BA}</a:tableStyleId>
              </a:tblPr>
              <a:tblGrid>
                <a:gridCol w="1471746">
                  <a:extLst>
                    <a:ext uri="{9D8B030D-6E8A-4147-A177-3AD203B41FA5}">
                      <a16:colId xmlns:a16="http://schemas.microsoft.com/office/drawing/2014/main" val="2335297746"/>
                    </a:ext>
                  </a:extLst>
                </a:gridCol>
                <a:gridCol w="1471746">
                  <a:extLst>
                    <a:ext uri="{9D8B030D-6E8A-4147-A177-3AD203B41FA5}">
                      <a16:colId xmlns:a16="http://schemas.microsoft.com/office/drawing/2014/main" val="3654051013"/>
                    </a:ext>
                  </a:extLst>
                </a:gridCol>
              </a:tblGrid>
              <a:tr h="341455">
                <a:tc>
                  <a:txBody>
                    <a:bodyPr/>
                    <a:lstStyle/>
                    <a:p>
                      <a:r>
                        <a:rPr lang="en-US" sz="1400" dirty="0">
                          <a:latin typeface="Arial" panose="020B0604020202020204" pitchFamily="34" charset="0"/>
                          <a:cs typeface="Arial" panose="020B0604020202020204" pitchFamily="34" charset="0"/>
                        </a:rPr>
                        <a:t>Type </a:t>
                      </a:r>
                    </a:p>
                  </a:txBody>
                  <a:tcPr/>
                </a:tc>
                <a:tc>
                  <a:txBody>
                    <a:bodyPr/>
                    <a:lstStyle/>
                    <a:p>
                      <a:r>
                        <a:rPr lang="en-AU" sz="1400" b="1" kern="1200" dirty="0">
                          <a:solidFill>
                            <a:schemeClr val="dk1"/>
                          </a:solidFill>
                          <a:effectLst/>
                          <a:latin typeface="Arial" panose="020B0604020202020204" pitchFamily="34" charset="0"/>
                          <a:cs typeface="Arial" panose="020B0604020202020204" pitchFamily="34" charset="0"/>
                        </a:rPr>
                        <a:t>Proportion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36913"/>
                  </a:ext>
                </a:extLst>
              </a:tr>
              <a:tr h="370840">
                <a:tc>
                  <a:txBody>
                    <a:bodyPr/>
                    <a:lstStyle/>
                    <a:p>
                      <a:pPr algn="l"/>
                      <a:r>
                        <a:rPr lang="en-AU" sz="1400" dirty="0">
                          <a:effectLst/>
                          <a:latin typeface="Arial" panose="020B0604020202020204" pitchFamily="34" charset="0"/>
                          <a:cs typeface="Arial" panose="020B0604020202020204" pitchFamily="34" charset="0"/>
                        </a:rPr>
                        <a:t>Joint Senior</a:t>
                      </a:r>
                    </a:p>
                  </a:txBody>
                  <a:tcPr marL="57150" marR="57150" marT="19050" marB="19050" anchor="ctr"/>
                </a:tc>
                <a:tc>
                  <a:txBody>
                    <a:bodyPr/>
                    <a:lstStyle/>
                    <a:p>
                      <a:pPr algn="r" fontAlgn="b"/>
                      <a:r>
                        <a:rPr lang="en-AU" sz="1600" b="0" u="none" strike="noStrike" dirty="0">
                          <a:solidFill>
                            <a:srgbClr val="000000"/>
                          </a:solidFill>
                          <a:effectLst/>
                          <a:latin typeface="Arial" panose="020B0604020202020204" pitchFamily="34" charset="0"/>
                          <a:cs typeface="Arial" panose="020B0604020202020204" pitchFamily="34" charset="0"/>
                        </a:rPr>
                        <a:t>49.1%</a:t>
                      </a:r>
                      <a:endParaRPr lang="en-AU"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652303375"/>
                  </a:ext>
                </a:extLst>
              </a:tr>
              <a:tr h="370840">
                <a:tc>
                  <a:txBody>
                    <a:bodyPr/>
                    <a:lstStyle/>
                    <a:p>
                      <a:pPr algn="l"/>
                      <a:r>
                        <a:rPr lang="en-AU" sz="1400" dirty="0">
                          <a:effectLst/>
                          <a:latin typeface="Arial" panose="020B0604020202020204" pitchFamily="34" charset="0"/>
                          <a:cs typeface="Arial" panose="020B0604020202020204" pitchFamily="34" charset="0"/>
                        </a:rPr>
                        <a:t>Senior</a:t>
                      </a:r>
                    </a:p>
                  </a:txBody>
                  <a:tcPr marL="57150" marR="57150" marT="19050" marB="19050" anchor="ctr"/>
                </a:tc>
                <a:tc>
                  <a:txBody>
                    <a:bodyPr/>
                    <a:lstStyle/>
                    <a:p>
                      <a:pPr algn="r" fontAlgn="b"/>
                      <a:r>
                        <a:rPr lang="en-AU" sz="1600" b="0" u="none" strike="noStrike" dirty="0">
                          <a:solidFill>
                            <a:srgbClr val="000000"/>
                          </a:solidFill>
                          <a:effectLst/>
                          <a:latin typeface="Arial" panose="020B0604020202020204" pitchFamily="34" charset="0"/>
                          <a:cs typeface="Arial" panose="020B0604020202020204" pitchFamily="34" charset="0"/>
                        </a:rPr>
                        <a:t>20.6%</a:t>
                      </a:r>
                      <a:endParaRPr lang="en-AU"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249011747"/>
                  </a:ext>
                </a:extLst>
              </a:tr>
              <a:tr h="370840">
                <a:tc>
                  <a:txBody>
                    <a:bodyPr/>
                    <a:lstStyle/>
                    <a:p>
                      <a:pPr algn="l"/>
                      <a:r>
                        <a:rPr lang="en-AU" sz="1400" dirty="0">
                          <a:effectLst/>
                          <a:latin typeface="Arial" panose="020B0604020202020204" pitchFamily="34" charset="0"/>
                          <a:cs typeface="Arial" panose="020B0604020202020204" pitchFamily="34" charset="0"/>
                        </a:rPr>
                        <a:t>Family</a:t>
                      </a:r>
                    </a:p>
                  </a:txBody>
                  <a:tcPr marL="57150" marR="57150" marT="19050" marB="19050" anchor="ctr"/>
                </a:tc>
                <a:tc>
                  <a:txBody>
                    <a:bodyPr/>
                    <a:lstStyle/>
                    <a:p>
                      <a:pPr algn="r" fontAlgn="b"/>
                      <a:r>
                        <a:rPr lang="en-AU" sz="1600" b="0" u="none" strike="noStrike" dirty="0">
                          <a:solidFill>
                            <a:srgbClr val="000000"/>
                          </a:solidFill>
                          <a:effectLst/>
                          <a:latin typeface="Arial" panose="020B0604020202020204" pitchFamily="34" charset="0"/>
                          <a:cs typeface="Arial" panose="020B0604020202020204" pitchFamily="34" charset="0"/>
                        </a:rPr>
                        <a:t>18.0%</a:t>
                      </a:r>
                      <a:endParaRPr lang="en-AU"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789870346"/>
                  </a:ext>
                </a:extLst>
              </a:tr>
              <a:tr h="370840">
                <a:tc>
                  <a:txBody>
                    <a:bodyPr/>
                    <a:lstStyle/>
                    <a:p>
                      <a:pPr algn="l"/>
                      <a:r>
                        <a:rPr lang="en-AU" sz="1400" dirty="0">
                          <a:effectLst/>
                          <a:latin typeface="Arial" panose="020B0604020202020204" pitchFamily="34" charset="0"/>
                          <a:cs typeface="Arial" panose="020B0604020202020204" pitchFamily="34" charset="0"/>
                        </a:rPr>
                        <a:t>Individual</a:t>
                      </a:r>
                    </a:p>
                  </a:txBody>
                  <a:tcPr marL="57150" marR="57150" marT="19050" marB="19050" anchor="ctr"/>
                </a:tc>
                <a:tc>
                  <a:txBody>
                    <a:bodyPr/>
                    <a:lstStyle/>
                    <a:p>
                      <a:pPr algn="r" fontAlgn="b"/>
                      <a:r>
                        <a:rPr lang="en-AU" sz="1600" b="0" u="none" strike="noStrike" dirty="0">
                          <a:solidFill>
                            <a:srgbClr val="000000"/>
                          </a:solidFill>
                          <a:effectLst/>
                          <a:latin typeface="Arial" panose="020B0604020202020204" pitchFamily="34" charset="0"/>
                          <a:cs typeface="Arial" panose="020B0604020202020204" pitchFamily="34" charset="0"/>
                        </a:rPr>
                        <a:t>9.3%</a:t>
                      </a:r>
                      <a:endParaRPr lang="en-AU"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290743858"/>
                  </a:ext>
                </a:extLst>
              </a:tr>
              <a:tr h="370840">
                <a:tc>
                  <a:txBody>
                    <a:bodyPr/>
                    <a:lstStyle/>
                    <a:p>
                      <a:pPr algn="l"/>
                      <a:r>
                        <a:rPr lang="en-AU" sz="1400" dirty="0">
                          <a:effectLst/>
                          <a:latin typeface="Arial" panose="020B0604020202020204" pitchFamily="34" charset="0"/>
                          <a:cs typeface="Arial" panose="020B0604020202020204" pitchFamily="34" charset="0"/>
                        </a:rPr>
                        <a:t>Life</a:t>
                      </a:r>
                    </a:p>
                  </a:txBody>
                  <a:tcPr marL="57150" marR="57150" marT="19050" marB="19050" anchor="ctr"/>
                </a:tc>
                <a:tc>
                  <a:txBody>
                    <a:bodyPr/>
                    <a:lstStyle/>
                    <a:p>
                      <a:pPr algn="r" fontAlgn="b"/>
                      <a:r>
                        <a:rPr lang="en-AU" sz="1600" b="0" u="none" strike="noStrike" dirty="0">
                          <a:solidFill>
                            <a:srgbClr val="000000"/>
                          </a:solidFill>
                          <a:effectLst/>
                          <a:latin typeface="Arial" panose="020B0604020202020204" pitchFamily="34" charset="0"/>
                          <a:cs typeface="Arial" panose="020B0604020202020204" pitchFamily="34" charset="0"/>
                        </a:rPr>
                        <a:t>2.1%</a:t>
                      </a:r>
                      <a:endParaRPr lang="en-AU"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876718324"/>
                  </a:ext>
                </a:extLst>
              </a:tr>
              <a:tr h="370840">
                <a:tc>
                  <a:txBody>
                    <a:bodyPr/>
                    <a:lstStyle/>
                    <a:p>
                      <a:pPr algn="l"/>
                      <a:r>
                        <a:rPr lang="en-AU" sz="1400" dirty="0">
                          <a:effectLst/>
                          <a:latin typeface="Arial" panose="020B0604020202020204" pitchFamily="34" charset="0"/>
                          <a:cs typeface="Arial" panose="020B0604020202020204" pitchFamily="34" charset="0"/>
                        </a:rPr>
                        <a:t>Joint Life</a:t>
                      </a:r>
                    </a:p>
                  </a:txBody>
                  <a:tcPr marL="57150" marR="57150" marT="19050" marB="19050" anchor="ctr"/>
                </a:tc>
                <a:tc>
                  <a:txBody>
                    <a:bodyPr/>
                    <a:lstStyle/>
                    <a:p>
                      <a:pPr algn="r" fontAlgn="b"/>
                      <a:r>
                        <a:rPr lang="en-AU" sz="1600" b="0" u="none" strike="noStrike" dirty="0">
                          <a:solidFill>
                            <a:srgbClr val="000000"/>
                          </a:solidFill>
                          <a:effectLst/>
                          <a:latin typeface="Arial" panose="020B0604020202020204" pitchFamily="34" charset="0"/>
                          <a:cs typeface="Arial" panose="020B0604020202020204" pitchFamily="34" charset="0"/>
                        </a:rPr>
                        <a:t>0.7%</a:t>
                      </a:r>
                      <a:endParaRPr lang="en-AU"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476489802"/>
                  </a:ext>
                </a:extLst>
              </a:tr>
              <a:tr h="370840">
                <a:tc>
                  <a:txBody>
                    <a:bodyPr/>
                    <a:lstStyle/>
                    <a:p>
                      <a:pPr algn="l"/>
                      <a:r>
                        <a:rPr lang="en-AU" sz="1400" dirty="0">
                          <a:effectLst/>
                          <a:latin typeface="Arial" panose="020B0604020202020204" pitchFamily="34" charset="0"/>
                          <a:cs typeface="Arial" panose="020B0604020202020204" pitchFamily="34" charset="0"/>
                        </a:rPr>
                        <a:t>Student</a:t>
                      </a:r>
                    </a:p>
                  </a:txBody>
                  <a:tcPr marL="57150" marR="57150" marT="19050" marB="19050" anchor="ctr"/>
                </a:tc>
                <a:tc>
                  <a:txBody>
                    <a:bodyPr/>
                    <a:lstStyle/>
                    <a:p>
                      <a:pPr algn="r" fontAlgn="b"/>
                      <a:r>
                        <a:rPr lang="en-AU" sz="1600" b="0" u="none" strike="noStrike" dirty="0">
                          <a:solidFill>
                            <a:srgbClr val="000000"/>
                          </a:solidFill>
                          <a:effectLst/>
                          <a:latin typeface="Arial" panose="020B0604020202020204" pitchFamily="34" charset="0"/>
                          <a:cs typeface="Arial" panose="020B0604020202020204" pitchFamily="34" charset="0"/>
                        </a:rPr>
                        <a:t>0.2%</a:t>
                      </a:r>
                      <a:endParaRPr lang="en-AU"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14049259"/>
                  </a:ext>
                </a:extLst>
              </a:tr>
            </a:tbl>
          </a:graphicData>
        </a:graphic>
      </p:graphicFrame>
      <p:pic>
        <p:nvPicPr>
          <p:cNvPr id="3" name="Picture 2">
            <a:extLst>
              <a:ext uri="{FF2B5EF4-FFF2-40B4-BE49-F238E27FC236}">
                <a16:creationId xmlns:a16="http://schemas.microsoft.com/office/drawing/2014/main" id="{49CFD9B6-E4D6-7F54-4E96-28A40676D7C5}"/>
              </a:ext>
            </a:extLst>
          </p:cNvPr>
          <p:cNvPicPr>
            <a:picLocks noChangeAspect="1"/>
          </p:cNvPicPr>
          <p:nvPr/>
        </p:nvPicPr>
        <p:blipFill>
          <a:blip r:embed="rId4"/>
          <a:stretch>
            <a:fillRect/>
          </a:stretch>
        </p:blipFill>
        <p:spPr>
          <a:xfrm>
            <a:off x="8658276" y="5989198"/>
            <a:ext cx="3492500" cy="812800"/>
          </a:xfrm>
          <a:prstGeom prst="rect">
            <a:avLst/>
          </a:prstGeom>
        </p:spPr>
      </p:pic>
    </p:spTree>
    <p:extLst>
      <p:ext uri="{BB962C8B-B14F-4D97-AF65-F5344CB8AC3E}">
        <p14:creationId xmlns:p14="http://schemas.microsoft.com/office/powerpoint/2010/main" val="706820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334356" y="1791644"/>
            <a:ext cx="3098800" cy="1325563"/>
          </a:xfrm>
          <a:noFill/>
        </p:spPr>
        <p:txBody>
          <a:bodyPr/>
          <a:lstStyle/>
          <a:p>
            <a:r>
              <a:rPr lang="en-US" b="1" dirty="0">
                <a:latin typeface="Arial" panose="020B0604020202020204" pitchFamily="34" charset="0"/>
                <a:cs typeface="Arial" panose="020B0604020202020204" pitchFamily="34" charset="0"/>
              </a:rPr>
              <a:t>Willingness to Pay for Membership</a:t>
            </a:r>
            <a:endParaRPr lang="en-US" dirty="0">
              <a:latin typeface="Arial" panose="020B0604020202020204" pitchFamily="34" charset="0"/>
              <a:cs typeface="Arial" panose="020B0604020202020204" pitchFamily="34" charset="0"/>
            </a:endParaRPr>
          </a:p>
        </p:txBody>
      </p:sp>
      <p:pic>
        <p:nvPicPr>
          <p:cNvPr id="10" name="Picture 9" descr="A graph with red line and numbers&#10;&#10;Description automatically generated">
            <a:extLst>
              <a:ext uri="{FF2B5EF4-FFF2-40B4-BE49-F238E27FC236}">
                <a16:creationId xmlns:a16="http://schemas.microsoft.com/office/drawing/2014/main" id="{0766337D-96CC-0185-C49E-35330C7746B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905"/>
                    </a14:imgEffect>
                  </a14:imgLayer>
                </a14:imgProps>
              </a:ext>
            </a:extLst>
          </a:blip>
          <a:stretch>
            <a:fillRect/>
          </a:stretch>
        </p:blipFill>
        <p:spPr>
          <a:xfrm>
            <a:off x="3433156" y="666783"/>
            <a:ext cx="8090360" cy="5056475"/>
          </a:xfrm>
          <a:prstGeom prst="rect">
            <a:avLst/>
          </a:prstGeom>
        </p:spPr>
      </p:pic>
      <p:sp>
        <p:nvSpPr>
          <p:cNvPr id="11" name="TextBox 10">
            <a:extLst>
              <a:ext uri="{FF2B5EF4-FFF2-40B4-BE49-F238E27FC236}">
                <a16:creationId xmlns:a16="http://schemas.microsoft.com/office/drawing/2014/main" id="{DF0A1D64-8959-7640-AB43-D15EB3140B9D}"/>
              </a:ext>
            </a:extLst>
          </p:cNvPr>
          <p:cNvSpPr txBox="1"/>
          <p:nvPr/>
        </p:nvSpPr>
        <p:spPr>
          <a:xfrm>
            <a:off x="334356" y="3117207"/>
            <a:ext cx="2392216"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Price Range: </a:t>
            </a:r>
          </a:p>
          <a:p>
            <a:r>
              <a:rPr lang="en-US" sz="2400" dirty="0">
                <a:latin typeface="Arial" panose="020B0604020202020204" pitchFamily="34" charset="0"/>
                <a:cs typeface="Arial" panose="020B0604020202020204" pitchFamily="34" charset="0"/>
              </a:rPr>
              <a:t>NZ $69 - $100</a:t>
            </a:r>
          </a:p>
        </p:txBody>
      </p:sp>
      <p:sp>
        <p:nvSpPr>
          <p:cNvPr id="3" name="TextBox 2">
            <a:extLst>
              <a:ext uri="{FF2B5EF4-FFF2-40B4-BE49-F238E27FC236}">
                <a16:creationId xmlns:a16="http://schemas.microsoft.com/office/drawing/2014/main" id="{5953CC0E-C4ED-8D7F-7F26-477C15D72170}"/>
              </a:ext>
            </a:extLst>
          </p:cNvPr>
          <p:cNvSpPr txBox="1"/>
          <p:nvPr/>
        </p:nvSpPr>
        <p:spPr>
          <a:xfrm>
            <a:off x="8872541" y="1138108"/>
            <a:ext cx="1665841" cy="307777"/>
          </a:xfrm>
          <a:prstGeom prst="rect">
            <a:avLst/>
          </a:prstGeom>
          <a:noFill/>
        </p:spPr>
        <p:txBody>
          <a:bodyPr wrap="none" rtlCol="0">
            <a:spAutoFit/>
          </a:bodyPr>
          <a:lstStyle/>
          <a:p>
            <a:r>
              <a:rPr lang="en-AU" sz="1400" b="1" i="0" u="none" strike="noStrike" dirty="0">
                <a:solidFill>
                  <a:srgbClr val="AB0202"/>
                </a:solidFill>
                <a:effectLst/>
                <a:latin typeface="Arial" panose="020B0604020202020204" pitchFamily="34" charset="0"/>
                <a:cs typeface="Arial" panose="020B0604020202020204" pitchFamily="34" charset="0"/>
              </a:rPr>
              <a:t>Accumulated</a:t>
            </a:r>
            <a:r>
              <a:rPr lang="zh-TW" altLang="en-US" sz="1400" b="1" i="0" u="none" strike="noStrike" dirty="0">
                <a:solidFill>
                  <a:srgbClr val="AB0202"/>
                </a:solidFill>
                <a:effectLst/>
                <a:latin typeface="Arial" panose="020B0604020202020204" pitchFamily="34" charset="0"/>
                <a:cs typeface="Arial" panose="020B0604020202020204" pitchFamily="34" charset="0"/>
              </a:rPr>
              <a:t> </a:t>
            </a:r>
            <a:r>
              <a:rPr lang="en-US" altLang="zh-TW" sz="1400" b="1" i="0" u="none" strike="noStrike" dirty="0">
                <a:solidFill>
                  <a:srgbClr val="AB0202"/>
                </a:solidFill>
                <a:effectLst/>
                <a:latin typeface="Arial" panose="020B0604020202020204" pitchFamily="34" charset="0"/>
                <a:cs typeface="Arial" panose="020B0604020202020204" pitchFamily="34" charset="0"/>
              </a:rPr>
              <a:t>line</a:t>
            </a:r>
            <a:endParaRPr lang="en-US" sz="1400" b="1" dirty="0">
              <a:solidFill>
                <a:srgbClr val="AB020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59BE442-772E-901A-18D6-90F0DC463EDB}"/>
              </a:ext>
            </a:extLst>
          </p:cNvPr>
          <p:cNvSpPr txBox="1"/>
          <p:nvPr/>
        </p:nvSpPr>
        <p:spPr>
          <a:xfrm>
            <a:off x="5175061" y="1442519"/>
            <a:ext cx="588623" cy="369332"/>
          </a:xfrm>
          <a:prstGeom prst="rect">
            <a:avLst/>
          </a:prstGeom>
          <a:noFill/>
        </p:spPr>
        <p:txBody>
          <a:bodyPr wrap="none" rtlCol="0">
            <a:spAutoFit/>
          </a:bodyPr>
          <a:lstStyle/>
          <a:p>
            <a:r>
              <a:rPr lang="en-US" dirty="0"/>
              <a:t>$ 75</a:t>
            </a:r>
          </a:p>
        </p:txBody>
      </p:sp>
      <p:sp>
        <p:nvSpPr>
          <p:cNvPr id="6" name="TextBox 5">
            <a:extLst>
              <a:ext uri="{FF2B5EF4-FFF2-40B4-BE49-F238E27FC236}">
                <a16:creationId xmlns:a16="http://schemas.microsoft.com/office/drawing/2014/main" id="{37CE5488-7F90-C10F-1272-14327E807BB9}"/>
              </a:ext>
            </a:extLst>
          </p:cNvPr>
          <p:cNvSpPr txBox="1"/>
          <p:nvPr/>
        </p:nvSpPr>
        <p:spPr>
          <a:xfrm>
            <a:off x="10404526" y="4202847"/>
            <a:ext cx="705642" cy="369332"/>
          </a:xfrm>
          <a:prstGeom prst="rect">
            <a:avLst/>
          </a:prstGeom>
          <a:noFill/>
        </p:spPr>
        <p:txBody>
          <a:bodyPr wrap="none" rtlCol="0">
            <a:spAutoFit/>
          </a:bodyPr>
          <a:lstStyle/>
          <a:p>
            <a:r>
              <a:rPr lang="en-US" dirty="0"/>
              <a:t>$ 100</a:t>
            </a:r>
          </a:p>
        </p:txBody>
      </p:sp>
      <p:pic>
        <p:nvPicPr>
          <p:cNvPr id="7" name="Picture 6">
            <a:extLst>
              <a:ext uri="{FF2B5EF4-FFF2-40B4-BE49-F238E27FC236}">
                <a16:creationId xmlns:a16="http://schemas.microsoft.com/office/drawing/2014/main" id="{B1FC2D9F-7733-3804-6FE8-BB45C11A5B72}"/>
              </a:ext>
            </a:extLst>
          </p:cNvPr>
          <p:cNvPicPr>
            <a:picLocks noChangeAspect="1"/>
          </p:cNvPicPr>
          <p:nvPr/>
        </p:nvPicPr>
        <p:blipFill>
          <a:blip r:embed="rId5"/>
          <a:stretch>
            <a:fillRect/>
          </a:stretch>
        </p:blipFill>
        <p:spPr>
          <a:xfrm>
            <a:off x="8658276" y="5989198"/>
            <a:ext cx="3492500" cy="812800"/>
          </a:xfrm>
          <a:prstGeom prst="rect">
            <a:avLst/>
          </a:prstGeom>
        </p:spPr>
      </p:pic>
      <p:sp>
        <p:nvSpPr>
          <p:cNvPr id="9" name="TextBox 8">
            <a:extLst>
              <a:ext uri="{FF2B5EF4-FFF2-40B4-BE49-F238E27FC236}">
                <a16:creationId xmlns:a16="http://schemas.microsoft.com/office/drawing/2014/main" id="{65A580C5-F446-5841-5501-41325684F63B}"/>
              </a:ext>
            </a:extLst>
          </p:cNvPr>
          <p:cNvSpPr txBox="1"/>
          <p:nvPr/>
        </p:nvSpPr>
        <p:spPr>
          <a:xfrm>
            <a:off x="6209661" y="3532705"/>
            <a:ext cx="588623" cy="369332"/>
          </a:xfrm>
          <a:prstGeom prst="rect">
            <a:avLst/>
          </a:prstGeom>
          <a:noFill/>
        </p:spPr>
        <p:txBody>
          <a:bodyPr wrap="none" rtlCol="0">
            <a:spAutoFit/>
          </a:bodyPr>
          <a:lstStyle/>
          <a:p>
            <a:r>
              <a:rPr lang="en-US" dirty="0"/>
              <a:t>$ 80</a:t>
            </a:r>
          </a:p>
        </p:txBody>
      </p:sp>
      <p:sp>
        <p:nvSpPr>
          <p:cNvPr id="14" name="TextBox 13">
            <a:extLst>
              <a:ext uri="{FF2B5EF4-FFF2-40B4-BE49-F238E27FC236}">
                <a16:creationId xmlns:a16="http://schemas.microsoft.com/office/drawing/2014/main" id="{1C78ED6F-9CE3-51F5-AE0D-8A6D0DEEA9F7}"/>
              </a:ext>
            </a:extLst>
          </p:cNvPr>
          <p:cNvSpPr txBox="1"/>
          <p:nvPr/>
        </p:nvSpPr>
        <p:spPr>
          <a:xfrm>
            <a:off x="7460411" y="4100604"/>
            <a:ext cx="588623" cy="369332"/>
          </a:xfrm>
          <a:prstGeom prst="rect">
            <a:avLst/>
          </a:prstGeom>
          <a:noFill/>
        </p:spPr>
        <p:txBody>
          <a:bodyPr wrap="none" rtlCol="0">
            <a:spAutoFit/>
          </a:bodyPr>
          <a:lstStyle/>
          <a:p>
            <a:r>
              <a:rPr lang="en-US" dirty="0"/>
              <a:t>$ 85</a:t>
            </a:r>
          </a:p>
        </p:txBody>
      </p:sp>
    </p:spTree>
    <p:extLst>
      <p:ext uri="{BB962C8B-B14F-4D97-AF65-F5344CB8AC3E}">
        <p14:creationId xmlns:p14="http://schemas.microsoft.com/office/powerpoint/2010/main" val="225591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4"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3890</TotalTime>
  <Words>1426</Words>
  <Application>Microsoft Macintosh PowerPoint</Application>
  <PresentationFormat>Widescreen</PresentationFormat>
  <Paragraphs>238</Paragraphs>
  <Slides>32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-webkit-standard</vt:lpstr>
      <vt:lpstr>Aptos</vt:lpstr>
      <vt:lpstr>Arial</vt:lpstr>
      <vt:lpstr>Calibri</vt:lpstr>
      <vt:lpstr>Calibri Light</vt:lpstr>
      <vt:lpstr>Office 2013 - 2022 Theme</vt:lpstr>
      <vt:lpstr>PowerPoint Presentation</vt:lpstr>
      <vt:lpstr>Who we are</vt:lpstr>
      <vt:lpstr>PowerPoint Presentation</vt:lpstr>
      <vt:lpstr>Data Overview</vt:lpstr>
      <vt:lpstr>What We've Achieved: Our Contribution</vt:lpstr>
      <vt:lpstr>From Data to Insight: Our Journey</vt:lpstr>
      <vt:lpstr>Membership Types &amp; Pricing for New Zealand Residents</vt:lpstr>
      <vt:lpstr>Current Membership Composition</vt:lpstr>
      <vt:lpstr>Willingness to Pay for Membership</vt:lpstr>
      <vt:lpstr>Actual Pricing vs. Willingness to Pay</vt:lpstr>
      <vt:lpstr>Which Benefits Do You Enjoy Or Use the Most? </vt:lpstr>
      <vt:lpstr>Select Your Most Important Benefit</vt:lpstr>
      <vt:lpstr>Correspondence Analysis</vt:lpstr>
      <vt:lpstr>PowerPoint Presentation</vt:lpstr>
      <vt:lpstr>Which Activities Have You Done Within The Last Year?</vt:lpstr>
      <vt:lpstr>PowerPoint Presentation</vt:lpstr>
      <vt:lpstr>Correlation Between Activities</vt:lpstr>
      <vt:lpstr>Would You Be Interested In Digital? Physical? Without A Magazine? </vt:lpstr>
      <vt:lpstr>What Benefits Do You Think We Are Missing? </vt:lpstr>
      <vt:lpstr>PowerPoint Presentation</vt:lpstr>
      <vt:lpstr>Satisfaction Score By Membership Type</vt:lpstr>
      <vt:lpstr>Membership Type Satisfaction</vt:lpstr>
      <vt:lpstr>Will You Recommend Membership To Your Friend Or Colleague? </vt:lpstr>
      <vt:lpstr>What Sources Do You Rely On For Your News And Information?</vt:lpstr>
      <vt:lpstr>Information Source Preferences By Membership Type</vt:lpstr>
      <vt:lpstr>What membership features do you value most for renewal?</vt:lpstr>
      <vt:lpstr>What Keeps You as Member?  </vt:lpstr>
      <vt:lpstr>Recommendations</vt:lpstr>
      <vt:lpstr>The Limitation of Our Analysis</vt:lpstr>
      <vt:lpstr>Future Step</vt:lpstr>
      <vt:lpstr>A heartfelt thank you to Brendon and Stephanie for their invaluable support and to Damjan for his guidance throughout our project.</vt:lpstr>
      <vt:lpstr>Thank you Feel free to ask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Membership Transformation Project </dc:title>
  <dc:creator>致惠 王</dc:creator>
  <cp:lastModifiedBy>致惠 王</cp:lastModifiedBy>
  <cp:revision>41</cp:revision>
  <dcterms:created xsi:type="dcterms:W3CDTF">2024-10-25T02:19:57Z</dcterms:created>
  <dcterms:modified xsi:type="dcterms:W3CDTF">2024-10-31T21:43:54Z</dcterms:modified>
</cp:coreProperties>
</file>